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0" r:id="rId3"/>
    <p:sldId id="259" r:id="rId4"/>
    <p:sldId id="257" r:id="rId5"/>
    <p:sldId id="258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3" r:id="rId17"/>
    <p:sldId id="269" r:id="rId1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68C4CD-9279-484D-9E03-496652F3BC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453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8DA68-3FFF-4D5F-8717-04D26DBC3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9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ACB48-5D5D-4A8B-87BB-ABD5F7FED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93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3CE6F-46DC-4656-ADE5-61A6F6B220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28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A378C-415F-4590-975D-EE4E0BAC67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55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0C05-701C-4E37-BD7F-ED0668F173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92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BFFF3-9BF4-476E-A0EF-35F96C6D6F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19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AE2C5-648A-44E4-8DB4-85C2E52E25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24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C786A-6170-432B-80FF-FFC55E02D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63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61481-C716-447F-8E8D-48749763E7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63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96C49-364F-433F-A890-5842802BA0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07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C7051-012D-428C-9924-BC827BE8B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95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/>
              <a:t>E. Napp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ABD1D8-2F70-40EB-B969-D9D7AB516D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 anchor="ctr"/>
          <a:lstStyle/>
          <a:p>
            <a:r>
              <a:rPr lang="en-US" altLang="en-US" sz="4400"/>
              <a:t>Perfect Competition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8610600" cy="5181600"/>
          </a:xfrm>
        </p:spPr>
        <p:txBody>
          <a:bodyPr/>
          <a:lstStyle/>
          <a:p>
            <a:pPr algn="l"/>
            <a:r>
              <a:rPr lang="en-US" altLang="en-US" sz="3200"/>
              <a:t>  In this lesson, students will identify characteristics of perfectly competitive markets.</a:t>
            </a:r>
          </a:p>
          <a:p>
            <a:pPr algn="l"/>
            <a:endParaRPr lang="en-US" altLang="en-US" sz="3200"/>
          </a:p>
          <a:p>
            <a:pPr algn="l"/>
            <a:r>
              <a:rPr lang="en-US" altLang="en-US" sz="3200"/>
              <a:t>  Students will be able to identify and/or define the following terms:</a:t>
            </a:r>
          </a:p>
          <a:p>
            <a:r>
              <a:rPr lang="en-US" altLang="en-US" sz="3200"/>
              <a:t>Perfect Competition</a:t>
            </a:r>
          </a:p>
          <a:p>
            <a:r>
              <a:rPr lang="en-US" altLang="en-US" sz="3200"/>
              <a:t>Commodities</a:t>
            </a:r>
          </a:p>
          <a:p>
            <a:r>
              <a:rPr lang="en-US" altLang="en-US" sz="3200"/>
              <a:t>Barriers to Entry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 dirty="0"/>
              <a:t>Barrier to Entry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4525963"/>
          </a:xfrm>
        </p:spPr>
        <p:txBody>
          <a:bodyPr/>
          <a:lstStyle/>
          <a:p>
            <a:r>
              <a:rPr lang="en-US" altLang="en-US" sz="4000" dirty="0"/>
              <a:t>A barrier to entry is any condition that makes it difficult to enter a market</a:t>
            </a:r>
            <a:r>
              <a:rPr lang="en-US" altLang="en-US" sz="4000" dirty="0" smtClean="0"/>
              <a:t>.</a:t>
            </a:r>
          </a:p>
          <a:p>
            <a:r>
              <a:rPr lang="en-US" altLang="en-US" sz="4000" dirty="0" smtClean="0"/>
              <a:t>High </a:t>
            </a:r>
            <a:r>
              <a:rPr lang="en-US" altLang="en-US" sz="4000" dirty="0"/>
              <a:t>start-up costs are barriers to entry</a:t>
            </a:r>
            <a:r>
              <a:rPr lang="en-US" altLang="en-US" sz="4000" dirty="0" smtClean="0"/>
              <a:t>.</a:t>
            </a:r>
            <a:endParaRPr lang="en-US" altLang="en-US" sz="4000" dirty="0"/>
          </a:p>
          <a:p>
            <a:r>
              <a:rPr lang="en-US" altLang="en-US" sz="4000" dirty="0"/>
              <a:t>A great degree of technical knowledge can also be a barrier to entry.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dolla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2514600"/>
            <a:ext cx="85344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-20782" y="34636"/>
            <a:ext cx="8991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If opening a new business </a:t>
            </a:r>
            <a:r>
              <a:rPr lang="en-US" altLang="en-US" sz="3600" dirty="0" smtClean="0"/>
              <a:t>requires hundreds </a:t>
            </a:r>
            <a:r>
              <a:rPr lang="en-US" altLang="en-US" sz="3600" dirty="0"/>
              <a:t>of thousands of dollars, </a:t>
            </a:r>
            <a:r>
              <a:rPr lang="en-US" altLang="en-US" sz="3600" dirty="0" smtClean="0"/>
              <a:t>that high </a:t>
            </a:r>
            <a:r>
              <a:rPr lang="en-US" altLang="en-US" sz="3600" dirty="0"/>
              <a:t>start-up cost is a barrier to entry.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bo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8305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4469" y="27709"/>
            <a:ext cx="906953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Needing a tremendous amount of </a:t>
            </a:r>
            <a:r>
              <a:rPr lang="en-US" altLang="en-US" sz="3600" dirty="0" smtClean="0"/>
              <a:t>technical knowledge </a:t>
            </a:r>
            <a:r>
              <a:rPr lang="en-US" altLang="en-US" sz="3600" dirty="0"/>
              <a:t>is another example of a </a:t>
            </a:r>
            <a:r>
              <a:rPr lang="en-US" altLang="en-US" sz="3600" dirty="0" smtClean="0"/>
              <a:t>barrier to </a:t>
            </a:r>
            <a:r>
              <a:rPr lang="en-US" altLang="en-US" sz="3600" dirty="0"/>
              <a:t>entry.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 descr="jerryvandervee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2590800"/>
            <a:ext cx="8610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0" y="27709"/>
            <a:ext cx="91440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Growing corn doesn’t require a </a:t>
            </a:r>
            <a:r>
              <a:rPr lang="en-US" altLang="en-US" sz="3600" dirty="0" smtClean="0"/>
              <a:t>tremendous amount </a:t>
            </a:r>
            <a:r>
              <a:rPr lang="en-US" altLang="en-US" sz="3600" dirty="0"/>
              <a:t>of money or knowledge.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Boeingbbj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2819400"/>
            <a:ext cx="8686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692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Opening a commercial airline </a:t>
            </a:r>
            <a:r>
              <a:rPr lang="en-US" altLang="en-US" sz="3600" dirty="0" smtClean="0"/>
              <a:t>industry requires </a:t>
            </a:r>
            <a:r>
              <a:rPr lang="en-US" altLang="en-US" sz="3600" dirty="0"/>
              <a:t>a tremendous amount of capital.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bananas_wideweb__470x294,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71800"/>
            <a:ext cx="6400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4636" y="0"/>
            <a:ext cx="8804564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Few markets are perfectly competitive.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Products must be identical in </a:t>
            </a:r>
            <a:r>
              <a:rPr lang="en-US" altLang="en-US" sz="3600" dirty="0" smtClean="0"/>
              <a:t>a perfectly </a:t>
            </a:r>
            <a:r>
              <a:rPr lang="en-US" altLang="en-US" sz="3600" dirty="0"/>
              <a:t>competitive market.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4669"/>
            <a:ext cx="9067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l">
              <a:buFont typeface="Arial" pitchFamily="34" charset="0"/>
              <a:buChar char="•"/>
            </a:pPr>
            <a:r>
              <a:rPr lang="en-US" altLang="en-US" sz="4800" dirty="0"/>
              <a:t>Barriers to entry can lead to imperfect competition.</a:t>
            </a:r>
          </a:p>
        </p:txBody>
      </p:sp>
    </p:spTree>
    <p:extLst>
      <p:ext uri="{BB962C8B-B14F-4D97-AF65-F5344CB8AC3E}">
        <p14:creationId xmlns:p14="http://schemas.microsoft.com/office/powerpoint/2010/main" val="13475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Questions for Reflection: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 altLang="en-US" dirty="0"/>
              <a:t>List the four conditions of perfect competition.</a:t>
            </a:r>
          </a:p>
          <a:p>
            <a:r>
              <a:rPr lang="en-US" altLang="en-US" dirty="0"/>
              <a:t>Define commodity and provide an example of a commodity.</a:t>
            </a:r>
          </a:p>
          <a:p>
            <a:r>
              <a:rPr lang="en-US" altLang="en-US" dirty="0"/>
              <a:t>What is a barrier to entry?</a:t>
            </a:r>
          </a:p>
          <a:p>
            <a:r>
              <a:rPr lang="en-US" altLang="en-US" dirty="0"/>
              <a:t>Provide two examples of barriers to entry and explain why they are barriers to entry.</a:t>
            </a:r>
          </a:p>
          <a:p>
            <a:r>
              <a:rPr lang="en-US" altLang="en-US" dirty="0"/>
              <a:t>Why are few markets perfectly competitive?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 </a:t>
            </a:r>
            <a:r>
              <a:rPr lang="en-US" smtClean="0"/>
              <a:t>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competition in business?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2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VEGETABLE%20MAR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84" y="2133600"/>
            <a:ext cx="7086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52400" y="152400"/>
            <a:ext cx="8763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 smtClean="0"/>
              <a:t>A market is any venue where buyers and sellers meet.</a:t>
            </a:r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tomato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2209800"/>
            <a:ext cx="61722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6200" y="152400"/>
            <a:ext cx="8915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In a perfectly competitive market, a </a:t>
            </a:r>
            <a:r>
              <a:rPr lang="en-US" altLang="en-US" sz="3600" dirty="0" smtClean="0"/>
              <a:t>large number </a:t>
            </a:r>
            <a:r>
              <a:rPr lang="en-US" altLang="en-US" sz="3600" dirty="0"/>
              <a:t>of firms produce the </a:t>
            </a:r>
            <a:r>
              <a:rPr lang="en-US" altLang="en-US" sz="3600" dirty="0" smtClean="0"/>
              <a:t>same product</a:t>
            </a:r>
            <a:r>
              <a:rPr lang="en-US" altLang="en-US" sz="3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 dirty="0"/>
              <a:t>Perfect Competition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82" y="762000"/>
            <a:ext cx="8970818" cy="6019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dirty="0"/>
              <a:t>     </a:t>
            </a:r>
            <a:r>
              <a:rPr lang="en-US" altLang="en-US" sz="4000" dirty="0"/>
              <a:t>A perfectly competitive market has four conditions: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There are many buyers and sellers.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Sellers offer identical products.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Buyers and sellers are well-informed about their products.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Sellers are able to enter and exit the market freely.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 dirty="0"/>
              <a:t>Perfect Competition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82" y="762000"/>
            <a:ext cx="8970818" cy="6019800"/>
          </a:xfrm>
        </p:spPr>
        <p:txBody>
          <a:bodyPr/>
          <a:lstStyle/>
          <a:p>
            <a:pPr lvl="0"/>
            <a:r>
              <a:rPr lang="en-US" sz="4000" dirty="0" smtClean="0"/>
              <a:t>Perfect </a:t>
            </a:r>
            <a:r>
              <a:rPr lang="en-US" sz="4000" dirty="0"/>
              <a:t>competition is a market structure in which a large number of firms all produce the same product</a:t>
            </a:r>
            <a:r>
              <a:rPr lang="en-US" sz="4000" b="1" dirty="0"/>
              <a:t>.</a:t>
            </a:r>
            <a:endParaRPr lang="en-US" sz="4000" dirty="0"/>
          </a:p>
          <a:p>
            <a:pPr lvl="0"/>
            <a:r>
              <a:rPr lang="en-US" sz="4000" dirty="0" smtClean="0"/>
              <a:t>In </a:t>
            </a:r>
            <a:r>
              <a:rPr lang="en-US" sz="4000" dirty="0"/>
              <a:t>a perfectly competitive market, price and output reach their equilibrium levels.</a:t>
            </a:r>
          </a:p>
          <a:p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4083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fruit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2286000"/>
            <a:ext cx="84582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3855" y="41564"/>
            <a:ext cx="9067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Markets for fruits and vegetables </a:t>
            </a:r>
            <a:r>
              <a:rPr lang="en-US" altLang="en-US" sz="3600" dirty="0" smtClean="0"/>
              <a:t>are usually </a:t>
            </a:r>
            <a:r>
              <a:rPr lang="en-US" altLang="en-US" sz="3600" dirty="0"/>
              <a:t>perfectly competitive markets.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dirty="0"/>
              <a:t>Commodities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5943600"/>
          </a:xfrm>
        </p:spPr>
        <p:txBody>
          <a:bodyPr/>
          <a:lstStyle/>
          <a:p>
            <a:r>
              <a:rPr lang="en-US" altLang="en-US" sz="4600" dirty="0"/>
              <a:t>Commodities are generally sold in perfectly competitive markets</a:t>
            </a:r>
            <a:r>
              <a:rPr lang="en-US" altLang="en-US" sz="4600" dirty="0" smtClean="0"/>
              <a:t>.</a:t>
            </a:r>
            <a:endParaRPr lang="en-US" altLang="en-US" sz="4600" dirty="0"/>
          </a:p>
          <a:p>
            <a:r>
              <a:rPr lang="en-US" altLang="en-US" sz="4600" dirty="0"/>
              <a:t>A commodity is a product that is the same no matter who produces it</a:t>
            </a:r>
            <a:r>
              <a:rPr lang="en-US" altLang="en-US" sz="4600" dirty="0" smtClean="0"/>
              <a:t>.</a:t>
            </a:r>
            <a:endParaRPr lang="en-US" altLang="en-US" sz="4600" dirty="0"/>
          </a:p>
          <a:p>
            <a:r>
              <a:rPr lang="en-US" altLang="en-US" sz="4600" dirty="0"/>
              <a:t>Milk, petroleum, and apples are examples of commodities.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bottle_of_mi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751" y="2971800"/>
            <a:ext cx="2695575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9476" y="0"/>
            <a:ext cx="905452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/>
              <a:t>Milk is milk.  </a:t>
            </a:r>
            <a:endParaRPr lang="en-US" altLang="en-US" sz="36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US" altLang="en-US" sz="3600" dirty="0" smtClean="0"/>
              <a:t>It </a:t>
            </a:r>
            <a:r>
              <a:rPr lang="en-US" altLang="en-US" sz="3600" dirty="0"/>
              <a:t>is exactly the </a:t>
            </a:r>
            <a:r>
              <a:rPr lang="en-US" altLang="en-US" sz="3600" dirty="0" smtClean="0"/>
              <a:t>same regardless </a:t>
            </a:r>
            <a:r>
              <a:rPr lang="en-US" altLang="en-US" sz="3600" dirty="0"/>
              <a:t>of who sells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390</Words>
  <Application>Microsoft Office PowerPoint</Application>
  <PresentationFormat>On-screen Show (4:3)</PresentationFormat>
  <Paragraphs>44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Default Design</vt:lpstr>
      <vt:lpstr>Perfect Competition</vt:lpstr>
      <vt:lpstr>Do Now</vt:lpstr>
      <vt:lpstr>PowerPoint Presentation</vt:lpstr>
      <vt:lpstr>PowerPoint Presentation</vt:lpstr>
      <vt:lpstr>Perfect Competition</vt:lpstr>
      <vt:lpstr>Perfect Competition</vt:lpstr>
      <vt:lpstr>PowerPoint Presentation</vt:lpstr>
      <vt:lpstr>Commodities</vt:lpstr>
      <vt:lpstr>PowerPoint Presentation</vt:lpstr>
      <vt:lpstr>Barrier to Entry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for Reflection:</vt:lpstr>
    </vt:vector>
  </TitlesOfParts>
  <Company>White Plains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Competition</dc:title>
  <dc:creator>White Plains City School District</dc:creator>
  <cp:lastModifiedBy>MCNERNEY, JESSICA</cp:lastModifiedBy>
  <cp:revision>11</cp:revision>
  <dcterms:created xsi:type="dcterms:W3CDTF">2006-06-20T11:43:47Z</dcterms:created>
  <dcterms:modified xsi:type="dcterms:W3CDTF">2020-03-11T12:21:26Z</dcterms:modified>
</cp:coreProperties>
</file>