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57" r:id="rId3"/>
    <p:sldId id="258" r:id="rId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22" d="100"/>
          <a:sy n="122" d="100"/>
        </p:scale>
        <p:origin x="-712"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359902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0509d04ec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0509d04ec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49743f4e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49743f4e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4b51c4e6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4b51c4e6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hyperlink" Target="https://youtu.be/VkuRIZ7QyDM" TargetMode="External"/><Relationship Id="rId20" Type="http://schemas.openxmlformats.org/officeDocument/2006/relationships/hyperlink" Target="https://docs.google.com/document/d/1UlYf1EKDkb5ixNexjewueNmbwhAFAl8OuOKvFWLPcaQ/edit?usp=sharing" TargetMode="External"/><Relationship Id="rId21" Type="http://schemas.openxmlformats.org/officeDocument/2006/relationships/hyperlink" Target="https://www.yonkerspublicschools.org/fermi" TargetMode="External"/><Relationship Id="rId22" Type="http://schemas.openxmlformats.org/officeDocument/2006/relationships/image" Target="../media/image9.png"/><Relationship Id="rId23" Type="http://schemas.openxmlformats.org/officeDocument/2006/relationships/hyperlink" Target="https://www.microsoft.com/en-us/microsoft-teams/log-in" TargetMode="External"/><Relationship Id="rId24" Type="http://schemas.openxmlformats.org/officeDocument/2006/relationships/image" Target="../media/image10.png"/><Relationship Id="rId25" Type="http://schemas.openxmlformats.org/officeDocument/2006/relationships/hyperlink" Target="https://student.desmos.com/" TargetMode="External"/><Relationship Id="rId26" Type="http://schemas.openxmlformats.org/officeDocument/2006/relationships/image" Target="../media/image11.png"/><Relationship Id="rId27" Type="http://schemas.openxmlformats.org/officeDocument/2006/relationships/image" Target="../media/image12.png"/><Relationship Id="rId28" Type="http://schemas.openxmlformats.org/officeDocument/2006/relationships/image" Target="../media/image13.png"/><Relationship Id="rId29" Type="http://schemas.openxmlformats.org/officeDocument/2006/relationships/image" Target="../media/image14.png"/><Relationship Id="rId30" Type="http://schemas.openxmlformats.org/officeDocument/2006/relationships/image" Target="../media/image15.png"/><Relationship Id="rId31" Type="http://schemas.openxmlformats.org/officeDocument/2006/relationships/hyperlink" Target="https://www.youtube.com/channel/UC2AXB2-VLUGx3HMTMKbgomQ" TargetMode="External"/><Relationship Id="rId32" Type="http://schemas.openxmlformats.org/officeDocument/2006/relationships/image" Target="../media/image16.png"/><Relationship Id="rId10" Type="http://schemas.openxmlformats.org/officeDocument/2006/relationships/image" Target="../media/image4.png"/><Relationship Id="rId11" Type="http://schemas.openxmlformats.org/officeDocument/2006/relationships/hyperlink" Target="https://www.smithsonianmag.com/science-nature/what-math-180975882/" TargetMode="External"/><Relationship Id="rId12" Type="http://schemas.openxmlformats.org/officeDocument/2006/relationships/image" Target="../media/image5.png"/><Relationship Id="rId13" Type="http://schemas.openxmlformats.org/officeDocument/2006/relationships/hyperlink" Target="https://www.education.com/games/seventh-grade/math/" TargetMode="External"/><Relationship Id="rId14" Type="http://schemas.openxmlformats.org/officeDocument/2006/relationships/image" Target="../media/image6.jpg"/><Relationship Id="rId15" Type="http://schemas.openxmlformats.org/officeDocument/2006/relationships/hyperlink" Target="https://docs.google.com/document/d/16Y-G0TRgwJsGW3GjIAIktFIRMTnobOEWt6IemGfDZt0/edit?usp=sharing" TargetMode="External"/><Relationship Id="rId16" Type="http://schemas.openxmlformats.org/officeDocument/2006/relationships/hyperlink" Target="https://www.emathinstruction.com/n-gen-math-7/" TargetMode="External"/><Relationship Id="rId17" Type="http://schemas.openxmlformats.org/officeDocument/2006/relationships/image" Target="../media/image7.png"/><Relationship Id="rId18" Type="http://schemas.openxmlformats.org/officeDocument/2006/relationships/hyperlink" Target="https://www.coolmath.com/" TargetMode="External"/><Relationship Id="rId19"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youtu.be/XfHblrcKcvI" TargetMode="External"/><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hyperlink" Target="https://docs.google.com/document/d/1hJgAmwj34SkBEc_kLtmEfcPOYq40fdKBq9WcA3Fsb_s/edit?usp=sharing" TargetMode="External"/><Relationship Id="rId8" Type="http://schemas.openxmlformats.org/officeDocument/2006/relationships/hyperlink" Target="https://www.yonkerspublicschools.org/Page/5524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u/1/d/e/2PACX-1vSh4G4OkCRs4oZ8JA1lePgid-1GssX6bN6rkqvrfzE16du2UFjLUOsF0JWs7tG-L-w5k3hj7UtHNJvg/pub" TargetMode="External"/><Relationship Id="rId4" Type="http://schemas.openxmlformats.org/officeDocument/2006/relationships/hyperlink" Target="https://docs.google.com/document/u/1/d/e/2PACX-1vTVW7uQDUoID65zYWKSyxOMXM6OfMr7z3845XEkIyxPtXIjlI-4piachekcTyE6w6G0CjnsoK9z52nP/pub"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hey"/>
          <p:cNvPicPr preferRelativeResize="0"/>
          <p:nvPr/>
        </p:nvPicPr>
        <p:blipFill rotWithShape="1">
          <a:blip r:embed="rId3">
            <a:alphaModFix/>
          </a:blip>
          <a:srcRect r="38860"/>
          <a:stretch/>
        </p:blipFill>
        <p:spPr>
          <a:xfrm>
            <a:off x="0" y="334425"/>
            <a:ext cx="1337775" cy="2187950"/>
          </a:xfrm>
          <a:prstGeom prst="rect">
            <a:avLst/>
          </a:prstGeom>
          <a:noFill/>
          <a:ln>
            <a:noFill/>
          </a:ln>
        </p:spPr>
      </p:pic>
      <p:sp>
        <p:nvSpPr>
          <p:cNvPr id="55" name="Google Shape;55;p13"/>
          <p:cNvSpPr txBox="1"/>
          <p:nvPr/>
        </p:nvSpPr>
        <p:spPr>
          <a:xfrm>
            <a:off x="1249215" y="0"/>
            <a:ext cx="7339143" cy="519139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 sz="1100" dirty="0">
                <a:solidFill>
                  <a:schemeClr val="dk1"/>
                </a:solidFill>
              </a:rPr>
              <a:t> </a:t>
            </a:r>
            <a:r>
              <a:rPr lang="en" sz="1300" dirty="0">
                <a:solidFill>
                  <a:schemeClr val="dk1"/>
                </a:solidFill>
                <a:latin typeface="Acme"/>
                <a:ea typeface="Acme"/>
                <a:cs typeface="Acme"/>
                <a:sym typeface="Acme"/>
              </a:rPr>
              <a:t>  Hello! I am Ms. Ledesma and I teach the  8th and 7th  grade Math Teacher. This is my 9th year teaching in NY and I taught in Argentina for 7 years. I  am excited to work with your child during this new and interesting academic year. </a:t>
            </a:r>
            <a:endParaRPr sz="1300" dirty="0">
              <a:solidFill>
                <a:schemeClr val="dk1"/>
              </a:solidFill>
              <a:latin typeface="Acme"/>
              <a:ea typeface="Acme"/>
              <a:cs typeface="Acme"/>
              <a:sym typeface="Acme"/>
            </a:endParaRPr>
          </a:p>
          <a:p>
            <a:pPr marL="0" lvl="0" indent="0" algn="ctr" rtl="0">
              <a:lnSpc>
                <a:spcPct val="115000"/>
              </a:lnSpc>
              <a:spcBef>
                <a:spcPts val="1200"/>
              </a:spcBef>
              <a:spcAft>
                <a:spcPts val="0"/>
              </a:spcAft>
              <a:buNone/>
            </a:pPr>
            <a:r>
              <a:rPr lang="en" sz="1300" dirty="0">
                <a:solidFill>
                  <a:schemeClr val="dk1"/>
                </a:solidFill>
                <a:latin typeface="Acme"/>
                <a:ea typeface="Acme"/>
                <a:cs typeface="Acme"/>
                <a:sym typeface="Acme"/>
              </a:rPr>
              <a:t>Please support your children as they enter their 8th grade educational year in a "new normal" way.  Also, read the following presentation and share it with your children. Click on the icons and picture in the presentation to visit different very useful  sites for you and the students.</a:t>
            </a:r>
            <a:endParaRPr sz="1300" dirty="0">
              <a:solidFill>
                <a:schemeClr val="dk1"/>
              </a:solidFill>
              <a:latin typeface="Acme"/>
              <a:ea typeface="Acme"/>
              <a:cs typeface="Acme"/>
              <a:sym typeface="Acme"/>
            </a:endParaRPr>
          </a:p>
          <a:p>
            <a:pPr marL="0" lvl="0" indent="0" algn="ctr" rtl="0">
              <a:lnSpc>
                <a:spcPct val="115000"/>
              </a:lnSpc>
              <a:spcBef>
                <a:spcPts val="1200"/>
              </a:spcBef>
              <a:spcAft>
                <a:spcPts val="0"/>
              </a:spcAft>
              <a:buNone/>
            </a:pPr>
            <a:r>
              <a:rPr lang="en" sz="1300" dirty="0">
                <a:solidFill>
                  <a:schemeClr val="dk1"/>
                </a:solidFill>
                <a:latin typeface="Acme"/>
                <a:ea typeface="Acme"/>
                <a:cs typeface="Acme"/>
                <a:sym typeface="Acme"/>
              </a:rPr>
              <a:t>Should you have ANY questions or concerns, please e-mail or send a message through TEAMS.</a:t>
            </a:r>
            <a:endParaRPr sz="1300" dirty="0"/>
          </a:p>
          <a:p>
            <a:pPr marL="0" lvl="0" indent="0" algn="ctr" rtl="0">
              <a:spcBef>
                <a:spcPts val="1200"/>
              </a:spcBef>
              <a:spcAft>
                <a:spcPts val="0"/>
              </a:spcAft>
              <a:buNone/>
            </a:pPr>
            <a:endParaRPr sz="1300" dirty="0"/>
          </a:p>
          <a:p>
            <a:pPr marL="0" lvl="0" indent="0" algn="ctr" rtl="0">
              <a:lnSpc>
                <a:spcPct val="115000"/>
              </a:lnSpc>
              <a:spcBef>
                <a:spcPts val="0"/>
              </a:spcBef>
              <a:spcAft>
                <a:spcPts val="0"/>
              </a:spcAft>
              <a:buNone/>
            </a:pPr>
            <a:r>
              <a:rPr lang="en" sz="1300" dirty="0">
                <a:latin typeface="Acme"/>
                <a:ea typeface="Acme"/>
                <a:cs typeface="Acme"/>
                <a:sym typeface="Acme"/>
              </a:rPr>
              <a:t>     ¡Hola! Soy la Sra. Ledesma y soy una de las maestras de matemáticas de octavo y séptimo grado. Este es mi noveno año enseñando en Nueva York y enseñé en Argentina durante 7 años. Estoy muy entusiasmada de trabajar con su hijo/a  durante este nuevo </a:t>
            </a:r>
            <a:r>
              <a:rPr lang="en" sz="1300" dirty="0" smtClean="0">
                <a:latin typeface="Acme"/>
                <a:ea typeface="Acme"/>
                <a:cs typeface="Acme"/>
                <a:sym typeface="Acme"/>
              </a:rPr>
              <a:t>año </a:t>
            </a:r>
            <a:r>
              <a:rPr lang="en" sz="1300" dirty="0">
                <a:latin typeface="Acme"/>
                <a:ea typeface="Acme"/>
                <a:cs typeface="Acme"/>
                <a:sym typeface="Acme"/>
              </a:rPr>
              <a:t>académico.</a:t>
            </a:r>
            <a:endParaRPr sz="1300" dirty="0">
              <a:latin typeface="Acme"/>
              <a:ea typeface="Acme"/>
              <a:cs typeface="Acme"/>
              <a:sym typeface="Acme"/>
            </a:endParaRPr>
          </a:p>
          <a:p>
            <a:pPr marL="0" lvl="0" indent="0" algn="ctr" rtl="0">
              <a:lnSpc>
                <a:spcPct val="115000"/>
              </a:lnSpc>
              <a:spcBef>
                <a:spcPts val="0"/>
              </a:spcBef>
              <a:spcAft>
                <a:spcPts val="0"/>
              </a:spcAft>
              <a:buNone/>
            </a:pPr>
            <a:r>
              <a:rPr lang="en" sz="1300" dirty="0">
                <a:latin typeface="Acme"/>
                <a:ea typeface="Acme"/>
                <a:cs typeface="Acme"/>
                <a:sym typeface="Acme"/>
              </a:rPr>
              <a:t>            Por favor, apoye a sus hijos mientras ingresan a su año educativo de octavo grado de en esta “nueva normalidad". Tambien, lea la siguiente presentation, compártala con sus hijos y haga clic en los iconos para visitar sitios web útiles para usted y los estudiantes.</a:t>
            </a:r>
            <a:endParaRPr sz="1300" dirty="0">
              <a:latin typeface="Acme"/>
              <a:ea typeface="Acme"/>
              <a:cs typeface="Acme"/>
              <a:sym typeface="Acme"/>
            </a:endParaRPr>
          </a:p>
          <a:p>
            <a:pPr marL="0" lvl="0" indent="0" algn="ctr" rtl="0">
              <a:lnSpc>
                <a:spcPct val="115000"/>
              </a:lnSpc>
              <a:spcBef>
                <a:spcPts val="0"/>
              </a:spcBef>
              <a:spcAft>
                <a:spcPts val="0"/>
              </a:spcAft>
              <a:buNone/>
            </a:pPr>
            <a:r>
              <a:rPr lang="en" sz="1300" dirty="0">
                <a:latin typeface="Acme"/>
                <a:ea typeface="Acme"/>
                <a:cs typeface="Acme"/>
                <a:sym typeface="Acme"/>
              </a:rPr>
              <a:t> Si tiene ALGUNA pregunta o inquietud, envíe un correo electrónico o envíe un mensaje a través de TEAMS. </a:t>
            </a:r>
            <a:endParaRPr sz="1300" dirty="0">
              <a:latin typeface="Acme"/>
              <a:ea typeface="Acme"/>
              <a:cs typeface="Acme"/>
              <a:sym typeface="Acme"/>
            </a:endParaRPr>
          </a:p>
          <a:p>
            <a:pPr marL="0" lvl="0" indent="0" algn="l" rtl="0">
              <a:lnSpc>
                <a:spcPct val="115000"/>
              </a:lnSpc>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14">
            <a:hlinkClick r:id="rId4"/>
          </p:cNvPr>
          <p:cNvPicPr preferRelativeResize="0"/>
          <p:nvPr/>
        </p:nvPicPr>
        <p:blipFill>
          <a:blip r:embed="rId5">
            <a:alphaModFix/>
          </a:blip>
          <a:stretch>
            <a:fillRect/>
          </a:stretch>
        </p:blipFill>
        <p:spPr>
          <a:xfrm rot="194932">
            <a:off x="4208716" y="2924716"/>
            <a:ext cx="751018" cy="751018"/>
          </a:xfrm>
          <a:prstGeom prst="rect">
            <a:avLst/>
          </a:prstGeom>
          <a:noFill/>
          <a:ln>
            <a:noFill/>
          </a:ln>
        </p:spPr>
      </p:pic>
      <p:pic>
        <p:nvPicPr>
          <p:cNvPr id="61" name="Google Shape;61;p14" descr="hey"/>
          <p:cNvPicPr preferRelativeResize="0"/>
          <p:nvPr/>
        </p:nvPicPr>
        <p:blipFill rotWithShape="1">
          <a:blip r:embed="rId6">
            <a:alphaModFix/>
          </a:blip>
          <a:srcRect r="38860"/>
          <a:stretch/>
        </p:blipFill>
        <p:spPr>
          <a:xfrm>
            <a:off x="0" y="334425"/>
            <a:ext cx="1337775" cy="2187950"/>
          </a:xfrm>
          <a:prstGeom prst="rect">
            <a:avLst/>
          </a:prstGeom>
          <a:noFill/>
          <a:ln>
            <a:noFill/>
          </a:ln>
        </p:spPr>
      </p:pic>
      <p:sp>
        <p:nvSpPr>
          <p:cNvPr id="62" name="Google Shape;62;p14"/>
          <p:cNvSpPr/>
          <p:nvPr/>
        </p:nvSpPr>
        <p:spPr>
          <a:xfrm>
            <a:off x="705375" y="149950"/>
            <a:ext cx="1752900" cy="909300"/>
          </a:xfrm>
          <a:prstGeom prst="wedgeRoundRectCallout">
            <a:avLst>
              <a:gd name="adj1" fmla="val -20833"/>
              <a:gd name="adj2" fmla="val 62500"/>
              <a:gd name="adj3" fmla="val 0"/>
            </a:avLst>
          </a:prstGeom>
          <a:solidFill>
            <a:schemeClr val="lt2"/>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500">
                <a:solidFill>
                  <a:srgbClr val="F1C232"/>
                </a:solidFill>
                <a:latin typeface="Lobster"/>
                <a:ea typeface="Lobster"/>
                <a:cs typeface="Lobster"/>
                <a:sym typeface="Lobster"/>
              </a:rPr>
              <a:t>Welcome ! </a:t>
            </a:r>
            <a:endParaRPr sz="1500">
              <a:solidFill>
                <a:srgbClr val="F1C232"/>
              </a:solidFill>
              <a:latin typeface="Lobster"/>
              <a:ea typeface="Lobster"/>
              <a:cs typeface="Lobster"/>
              <a:sym typeface="Lobster"/>
            </a:endParaRPr>
          </a:p>
          <a:p>
            <a:pPr marL="0" lvl="0" indent="0" algn="l" rtl="0">
              <a:spcBef>
                <a:spcPts val="0"/>
              </a:spcBef>
              <a:spcAft>
                <a:spcPts val="0"/>
              </a:spcAft>
              <a:buNone/>
            </a:pPr>
            <a:r>
              <a:rPr lang="en" sz="1500">
                <a:solidFill>
                  <a:srgbClr val="FF00FF"/>
                </a:solidFill>
                <a:latin typeface="Lobster"/>
                <a:ea typeface="Lobster"/>
                <a:cs typeface="Lobster"/>
                <a:sym typeface="Lobster"/>
              </a:rPr>
              <a:t>Click on the icons!!!</a:t>
            </a:r>
            <a:endParaRPr sz="1500">
              <a:solidFill>
                <a:srgbClr val="FF00FF"/>
              </a:solidFill>
              <a:latin typeface="Lobster"/>
              <a:ea typeface="Lobster"/>
              <a:cs typeface="Lobster"/>
              <a:sym typeface="Lobster"/>
            </a:endParaRPr>
          </a:p>
          <a:p>
            <a:pPr marL="0" lvl="0" indent="0" algn="l" rtl="0">
              <a:spcBef>
                <a:spcPts val="0"/>
              </a:spcBef>
              <a:spcAft>
                <a:spcPts val="0"/>
              </a:spcAft>
              <a:buNone/>
            </a:pPr>
            <a:r>
              <a:rPr lang="en" sz="1500">
                <a:solidFill>
                  <a:schemeClr val="accent5"/>
                </a:solidFill>
                <a:latin typeface="Lobster"/>
                <a:ea typeface="Lobster"/>
                <a:cs typeface="Lobster"/>
                <a:sym typeface="Lobster"/>
              </a:rPr>
              <a:t>Bienvenidos!! </a:t>
            </a:r>
            <a:endParaRPr sz="1500">
              <a:solidFill>
                <a:schemeClr val="accent5"/>
              </a:solidFill>
              <a:latin typeface="Lobster"/>
              <a:ea typeface="Lobster"/>
              <a:cs typeface="Lobster"/>
              <a:sym typeface="Lobster"/>
            </a:endParaRPr>
          </a:p>
          <a:p>
            <a:pPr marL="0" lvl="0" indent="0" algn="l" rtl="0">
              <a:spcBef>
                <a:spcPts val="0"/>
              </a:spcBef>
              <a:spcAft>
                <a:spcPts val="0"/>
              </a:spcAft>
              <a:buNone/>
            </a:pPr>
            <a:r>
              <a:rPr lang="en" sz="1500">
                <a:solidFill>
                  <a:srgbClr val="FF00FF"/>
                </a:solidFill>
                <a:latin typeface="Lobster"/>
                <a:ea typeface="Lobster"/>
                <a:cs typeface="Lobster"/>
                <a:sym typeface="Lobster"/>
              </a:rPr>
              <a:t>Click en los iconos!!</a:t>
            </a:r>
            <a:endParaRPr sz="1500">
              <a:solidFill>
                <a:srgbClr val="FF00FF"/>
              </a:solidFill>
              <a:latin typeface="Lobster"/>
              <a:ea typeface="Lobster"/>
              <a:cs typeface="Lobster"/>
              <a:sym typeface="Lobster"/>
            </a:endParaRPr>
          </a:p>
        </p:txBody>
      </p:sp>
      <p:sp>
        <p:nvSpPr>
          <p:cNvPr id="63" name="Google Shape;63;p14"/>
          <p:cNvSpPr txBox="1"/>
          <p:nvPr/>
        </p:nvSpPr>
        <p:spPr>
          <a:xfrm>
            <a:off x="2917725" y="772675"/>
            <a:ext cx="3333000" cy="1908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F1C232"/>
                </a:solidFill>
                <a:latin typeface="Lobster"/>
                <a:ea typeface="Lobster"/>
                <a:cs typeface="Lobster"/>
                <a:sym typeface="Lobster"/>
              </a:rPr>
              <a:t>Hi! I am Ms. Ledesma and I am going to be your kid Math teacher this school year. </a:t>
            </a:r>
            <a:endParaRPr>
              <a:solidFill>
                <a:srgbClr val="F1C232"/>
              </a:solidFill>
              <a:latin typeface="Lobster"/>
              <a:ea typeface="Lobster"/>
              <a:cs typeface="Lobster"/>
              <a:sym typeface="Lobster"/>
            </a:endParaRPr>
          </a:p>
          <a:p>
            <a:pPr marL="0" lvl="0" indent="0" algn="ctr" rtl="0">
              <a:spcBef>
                <a:spcPts val="0"/>
              </a:spcBef>
              <a:spcAft>
                <a:spcPts val="0"/>
              </a:spcAft>
              <a:buNone/>
            </a:pPr>
            <a:endParaRPr>
              <a:solidFill>
                <a:srgbClr val="6AA84F"/>
              </a:solidFill>
              <a:latin typeface="Lobster"/>
              <a:ea typeface="Lobster"/>
              <a:cs typeface="Lobster"/>
              <a:sym typeface="Lobster"/>
            </a:endParaRPr>
          </a:p>
          <a:p>
            <a:pPr marL="0" lvl="0" indent="0" algn="ctr" rtl="0">
              <a:spcBef>
                <a:spcPts val="0"/>
              </a:spcBef>
              <a:spcAft>
                <a:spcPts val="0"/>
              </a:spcAft>
              <a:buNone/>
            </a:pPr>
            <a:r>
              <a:rPr lang="en">
                <a:solidFill>
                  <a:schemeClr val="accent5"/>
                </a:solidFill>
                <a:latin typeface="Lobster"/>
                <a:ea typeface="Lobster"/>
                <a:cs typeface="Lobster"/>
                <a:sym typeface="Lobster"/>
              </a:rPr>
              <a:t>Hola !! Soy Ms. Ledesma y voy a ser la maestra  de matemáticas de su hijo  este año. </a:t>
            </a:r>
            <a:endParaRPr>
              <a:solidFill>
                <a:schemeClr val="accent5"/>
              </a:solidFill>
              <a:latin typeface="Lobster"/>
              <a:ea typeface="Lobster"/>
              <a:cs typeface="Lobster"/>
              <a:sym typeface="Lobster"/>
            </a:endParaRPr>
          </a:p>
          <a:p>
            <a:pPr marL="0" lvl="0" indent="0" algn="ctr" rtl="0">
              <a:spcBef>
                <a:spcPts val="0"/>
              </a:spcBef>
              <a:spcAft>
                <a:spcPts val="0"/>
              </a:spcAft>
              <a:buNone/>
            </a:pPr>
            <a:r>
              <a:rPr lang="en">
                <a:solidFill>
                  <a:schemeClr val="lt1"/>
                </a:solidFill>
                <a:latin typeface="Lobster"/>
                <a:ea typeface="Lobster"/>
                <a:cs typeface="Lobster"/>
                <a:sym typeface="Lobster"/>
              </a:rPr>
              <a:t>mledesma1@yonkerspublicschools.org</a:t>
            </a:r>
            <a:endParaRPr>
              <a:solidFill>
                <a:schemeClr val="lt1"/>
              </a:solidFill>
              <a:latin typeface="Lobster"/>
              <a:ea typeface="Lobster"/>
              <a:cs typeface="Lobster"/>
              <a:sym typeface="Lobster"/>
            </a:endParaRPr>
          </a:p>
          <a:p>
            <a:pPr marL="0" lvl="0" indent="0" algn="ctr" rtl="0">
              <a:spcBef>
                <a:spcPts val="0"/>
              </a:spcBef>
              <a:spcAft>
                <a:spcPts val="0"/>
              </a:spcAft>
              <a:buNone/>
            </a:pPr>
            <a:r>
              <a:rPr lang="en" u="sng">
                <a:solidFill>
                  <a:schemeClr val="accent1"/>
                </a:solidFill>
                <a:latin typeface="Lobster"/>
                <a:ea typeface="Lobster"/>
                <a:cs typeface="Lobster"/>
                <a:sym typeface="Lobster"/>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Click here Click aqui</a:t>
            </a:r>
            <a:endParaRPr>
              <a:solidFill>
                <a:schemeClr val="accent1"/>
              </a:solidFill>
              <a:latin typeface="Lobster"/>
              <a:ea typeface="Lobster"/>
              <a:cs typeface="Lobster"/>
              <a:sym typeface="Lobster"/>
            </a:endParaRPr>
          </a:p>
          <a:p>
            <a:pPr marL="0" lvl="0" indent="0" algn="ctr" rtl="0">
              <a:spcBef>
                <a:spcPts val="0"/>
              </a:spcBef>
              <a:spcAft>
                <a:spcPts val="0"/>
              </a:spcAft>
              <a:buNone/>
            </a:pPr>
            <a:r>
              <a:rPr lang="en" u="sng">
                <a:solidFill>
                  <a:schemeClr val="hlink"/>
                </a:solidFill>
                <a:latin typeface="Lobster"/>
                <a:ea typeface="Lobster"/>
                <a:cs typeface="Lobster"/>
                <a:sym typeface="Lobster"/>
                <a:hlinkClick r:id="rId8"/>
              </a:rPr>
              <a:t>MATH CLUB!!!</a:t>
            </a:r>
            <a:r>
              <a:rPr lang="en">
                <a:solidFill>
                  <a:srgbClr val="FF00FF"/>
                </a:solidFill>
                <a:latin typeface="Lobster"/>
                <a:ea typeface="Lobster"/>
                <a:cs typeface="Lobster"/>
                <a:sym typeface="Lobster"/>
              </a:rPr>
              <a:t> (click here)</a:t>
            </a:r>
            <a:endParaRPr>
              <a:solidFill>
                <a:srgbClr val="FF00FF"/>
              </a:solidFill>
              <a:latin typeface="Lobster"/>
              <a:ea typeface="Lobster"/>
              <a:cs typeface="Lobster"/>
              <a:sym typeface="Lobster"/>
            </a:endParaRPr>
          </a:p>
        </p:txBody>
      </p:sp>
      <p:sp>
        <p:nvSpPr>
          <p:cNvPr id="64" name="Google Shape;64;p14"/>
          <p:cNvSpPr txBox="1"/>
          <p:nvPr/>
        </p:nvSpPr>
        <p:spPr>
          <a:xfrm>
            <a:off x="3646000" y="-250250"/>
            <a:ext cx="317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a:solidFill>
                <a:schemeClr val="accent5"/>
              </a:solidFill>
              <a:latin typeface="Shadows Into Light"/>
              <a:ea typeface="Shadows Into Light"/>
              <a:cs typeface="Shadows Into Light"/>
              <a:sym typeface="Shadows Into Light"/>
            </a:endParaRPr>
          </a:p>
        </p:txBody>
      </p:sp>
      <p:pic>
        <p:nvPicPr>
          <p:cNvPr id="65" name="Google Shape;65;p14">
            <a:hlinkClick r:id="rId9"/>
          </p:cNvPr>
          <p:cNvPicPr preferRelativeResize="0"/>
          <p:nvPr/>
        </p:nvPicPr>
        <p:blipFill>
          <a:blip r:embed="rId10">
            <a:alphaModFix/>
          </a:blip>
          <a:stretch>
            <a:fillRect/>
          </a:stretch>
        </p:blipFill>
        <p:spPr>
          <a:xfrm>
            <a:off x="1337775" y="1779400"/>
            <a:ext cx="792350" cy="792350"/>
          </a:xfrm>
          <a:prstGeom prst="rect">
            <a:avLst/>
          </a:prstGeom>
          <a:noFill/>
          <a:ln>
            <a:noFill/>
          </a:ln>
        </p:spPr>
      </p:pic>
      <p:pic>
        <p:nvPicPr>
          <p:cNvPr id="66" name="Google Shape;66;p14">
            <a:hlinkClick r:id="rId11"/>
          </p:cNvPr>
          <p:cNvPicPr preferRelativeResize="0"/>
          <p:nvPr/>
        </p:nvPicPr>
        <p:blipFill>
          <a:blip r:embed="rId12">
            <a:alphaModFix/>
          </a:blip>
          <a:stretch>
            <a:fillRect/>
          </a:stretch>
        </p:blipFill>
        <p:spPr>
          <a:xfrm>
            <a:off x="3252900" y="2904050"/>
            <a:ext cx="792349" cy="792349"/>
          </a:xfrm>
          <a:prstGeom prst="rect">
            <a:avLst/>
          </a:prstGeom>
          <a:noFill/>
          <a:ln>
            <a:noFill/>
          </a:ln>
        </p:spPr>
      </p:pic>
      <p:pic>
        <p:nvPicPr>
          <p:cNvPr id="67" name="Google Shape;67;p14">
            <a:hlinkClick r:id="rId13"/>
          </p:cNvPr>
          <p:cNvPicPr preferRelativeResize="0"/>
          <p:nvPr/>
        </p:nvPicPr>
        <p:blipFill>
          <a:blip r:embed="rId14">
            <a:alphaModFix/>
          </a:blip>
          <a:stretch>
            <a:fillRect/>
          </a:stretch>
        </p:blipFill>
        <p:spPr>
          <a:xfrm>
            <a:off x="5259650" y="3088600"/>
            <a:ext cx="838900" cy="471875"/>
          </a:xfrm>
          <a:prstGeom prst="rect">
            <a:avLst/>
          </a:prstGeom>
          <a:noFill/>
          <a:ln>
            <a:noFill/>
          </a:ln>
        </p:spPr>
      </p:pic>
      <p:sp>
        <p:nvSpPr>
          <p:cNvPr id="68" name="Google Shape;68;p14"/>
          <p:cNvSpPr/>
          <p:nvPr/>
        </p:nvSpPr>
        <p:spPr>
          <a:xfrm>
            <a:off x="6710175" y="738775"/>
            <a:ext cx="1268400" cy="90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txBox="1"/>
          <p:nvPr/>
        </p:nvSpPr>
        <p:spPr>
          <a:xfrm>
            <a:off x="6924975" y="772675"/>
            <a:ext cx="838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latin typeface="Impact"/>
                <a:ea typeface="Impact"/>
                <a:cs typeface="Impact"/>
                <a:sym typeface="Impact"/>
                <a:hlinkClick r:id="rId15"/>
              </a:rPr>
              <a:t>7th Grade</a:t>
            </a:r>
            <a:endParaRPr sz="1000">
              <a:latin typeface="Impact"/>
              <a:ea typeface="Impact"/>
              <a:cs typeface="Impact"/>
              <a:sym typeface="Impact"/>
            </a:endParaRPr>
          </a:p>
        </p:txBody>
      </p:sp>
      <p:pic>
        <p:nvPicPr>
          <p:cNvPr id="70" name="Google Shape;70;p14">
            <a:hlinkClick r:id="rId16"/>
          </p:cNvPr>
          <p:cNvPicPr preferRelativeResize="0"/>
          <p:nvPr/>
        </p:nvPicPr>
        <p:blipFill>
          <a:blip r:embed="rId17">
            <a:alphaModFix/>
          </a:blip>
          <a:stretch>
            <a:fillRect/>
          </a:stretch>
        </p:blipFill>
        <p:spPr>
          <a:xfrm>
            <a:off x="6756400" y="1093576"/>
            <a:ext cx="1059300" cy="199704"/>
          </a:xfrm>
          <a:prstGeom prst="rect">
            <a:avLst/>
          </a:prstGeom>
          <a:noFill/>
          <a:ln>
            <a:noFill/>
          </a:ln>
        </p:spPr>
      </p:pic>
      <p:pic>
        <p:nvPicPr>
          <p:cNvPr id="71" name="Google Shape;71;p14">
            <a:hlinkClick r:id="rId18"/>
          </p:cNvPr>
          <p:cNvPicPr preferRelativeResize="0"/>
          <p:nvPr/>
        </p:nvPicPr>
        <p:blipFill>
          <a:blip r:embed="rId19">
            <a:alphaModFix/>
          </a:blip>
          <a:stretch>
            <a:fillRect/>
          </a:stretch>
        </p:blipFill>
        <p:spPr>
          <a:xfrm>
            <a:off x="7092925" y="1259050"/>
            <a:ext cx="599974" cy="338700"/>
          </a:xfrm>
          <a:prstGeom prst="rect">
            <a:avLst/>
          </a:prstGeom>
          <a:noFill/>
          <a:ln>
            <a:noFill/>
          </a:ln>
        </p:spPr>
      </p:pic>
      <p:sp>
        <p:nvSpPr>
          <p:cNvPr id="72" name="Google Shape;72;p14"/>
          <p:cNvSpPr/>
          <p:nvPr/>
        </p:nvSpPr>
        <p:spPr>
          <a:xfrm>
            <a:off x="6758713" y="1745425"/>
            <a:ext cx="1268400" cy="909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txBox="1"/>
          <p:nvPr/>
        </p:nvSpPr>
        <p:spPr>
          <a:xfrm>
            <a:off x="7038325" y="1745425"/>
            <a:ext cx="838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latin typeface="Impact"/>
                <a:ea typeface="Impact"/>
                <a:cs typeface="Impact"/>
                <a:sym typeface="Impact"/>
                <a:hlinkClick r:id="rId20"/>
              </a:rPr>
              <a:t>8</a:t>
            </a:r>
            <a:r>
              <a:rPr lang="en" sz="1000" u="sng">
                <a:solidFill>
                  <a:schemeClr val="hlink"/>
                </a:solidFill>
                <a:latin typeface="Impact"/>
                <a:ea typeface="Impact"/>
                <a:cs typeface="Impact"/>
                <a:sym typeface="Impact"/>
                <a:hlinkClick r:id="rId20"/>
              </a:rPr>
              <a:t>th Grade</a:t>
            </a:r>
            <a:endParaRPr sz="1000">
              <a:latin typeface="Impact"/>
              <a:ea typeface="Impact"/>
              <a:cs typeface="Impact"/>
              <a:sym typeface="Impact"/>
            </a:endParaRPr>
          </a:p>
        </p:txBody>
      </p:sp>
      <p:pic>
        <p:nvPicPr>
          <p:cNvPr id="74" name="Google Shape;74;p14">
            <a:hlinkClick r:id="rId16"/>
          </p:cNvPr>
          <p:cNvPicPr preferRelativeResize="0"/>
          <p:nvPr/>
        </p:nvPicPr>
        <p:blipFill>
          <a:blip r:embed="rId17">
            <a:alphaModFix/>
          </a:blip>
          <a:stretch>
            <a:fillRect/>
          </a:stretch>
        </p:blipFill>
        <p:spPr>
          <a:xfrm>
            <a:off x="6863263" y="2033251"/>
            <a:ext cx="1059300" cy="199704"/>
          </a:xfrm>
          <a:prstGeom prst="rect">
            <a:avLst/>
          </a:prstGeom>
          <a:noFill/>
          <a:ln>
            <a:noFill/>
          </a:ln>
        </p:spPr>
      </p:pic>
      <p:pic>
        <p:nvPicPr>
          <p:cNvPr id="75" name="Google Shape;75;p14">
            <a:hlinkClick r:id="rId18"/>
          </p:cNvPr>
          <p:cNvPicPr preferRelativeResize="0"/>
          <p:nvPr/>
        </p:nvPicPr>
        <p:blipFill>
          <a:blip r:embed="rId19">
            <a:alphaModFix/>
          </a:blip>
          <a:stretch>
            <a:fillRect/>
          </a:stretch>
        </p:blipFill>
        <p:spPr>
          <a:xfrm>
            <a:off x="6986063" y="2316025"/>
            <a:ext cx="599974" cy="338700"/>
          </a:xfrm>
          <a:prstGeom prst="rect">
            <a:avLst/>
          </a:prstGeom>
          <a:noFill/>
          <a:ln>
            <a:noFill/>
          </a:ln>
        </p:spPr>
      </p:pic>
      <p:pic>
        <p:nvPicPr>
          <p:cNvPr id="76" name="Google Shape;76;p14">
            <a:hlinkClick r:id="rId21"/>
          </p:cNvPr>
          <p:cNvPicPr preferRelativeResize="0"/>
          <p:nvPr/>
        </p:nvPicPr>
        <p:blipFill>
          <a:blip r:embed="rId22">
            <a:alphaModFix/>
          </a:blip>
          <a:stretch>
            <a:fillRect/>
          </a:stretch>
        </p:blipFill>
        <p:spPr>
          <a:xfrm rot="-500577">
            <a:off x="356695" y="2904053"/>
            <a:ext cx="507450" cy="527150"/>
          </a:xfrm>
          <a:prstGeom prst="rect">
            <a:avLst/>
          </a:prstGeom>
          <a:noFill/>
          <a:ln>
            <a:noFill/>
          </a:ln>
        </p:spPr>
      </p:pic>
      <p:pic>
        <p:nvPicPr>
          <p:cNvPr id="77" name="Google Shape;77;p14">
            <a:hlinkClick r:id="rId23"/>
          </p:cNvPr>
          <p:cNvPicPr preferRelativeResize="0"/>
          <p:nvPr/>
        </p:nvPicPr>
        <p:blipFill>
          <a:blip r:embed="rId24">
            <a:alphaModFix/>
          </a:blip>
          <a:stretch>
            <a:fillRect/>
          </a:stretch>
        </p:blipFill>
        <p:spPr>
          <a:xfrm rot="-370513">
            <a:off x="1289278" y="2762576"/>
            <a:ext cx="430392" cy="511822"/>
          </a:xfrm>
          <a:prstGeom prst="rect">
            <a:avLst/>
          </a:prstGeom>
          <a:noFill/>
          <a:ln>
            <a:noFill/>
          </a:ln>
        </p:spPr>
      </p:pic>
      <p:pic>
        <p:nvPicPr>
          <p:cNvPr id="78" name="Google Shape;78;p14">
            <a:hlinkClick r:id="rId25"/>
          </p:cNvPr>
          <p:cNvPicPr preferRelativeResize="0"/>
          <p:nvPr/>
        </p:nvPicPr>
        <p:blipFill>
          <a:blip r:embed="rId26">
            <a:alphaModFix/>
          </a:blip>
          <a:stretch>
            <a:fillRect/>
          </a:stretch>
        </p:blipFill>
        <p:spPr>
          <a:xfrm rot="-938447">
            <a:off x="427412" y="3869204"/>
            <a:ext cx="482950" cy="473670"/>
          </a:xfrm>
          <a:prstGeom prst="rect">
            <a:avLst/>
          </a:prstGeom>
          <a:noFill/>
          <a:ln>
            <a:noFill/>
          </a:ln>
        </p:spPr>
      </p:pic>
      <p:pic>
        <p:nvPicPr>
          <p:cNvPr id="79" name="Google Shape;79;p14"/>
          <p:cNvPicPr preferRelativeResize="0"/>
          <p:nvPr/>
        </p:nvPicPr>
        <p:blipFill>
          <a:blip r:embed="rId27">
            <a:alphaModFix/>
          </a:blip>
          <a:stretch>
            <a:fillRect/>
          </a:stretch>
        </p:blipFill>
        <p:spPr>
          <a:xfrm>
            <a:off x="6194075" y="3025425"/>
            <a:ext cx="2183975" cy="2183974"/>
          </a:xfrm>
          <a:prstGeom prst="rect">
            <a:avLst/>
          </a:prstGeom>
          <a:noFill/>
          <a:ln>
            <a:noFill/>
          </a:ln>
        </p:spPr>
      </p:pic>
      <p:pic>
        <p:nvPicPr>
          <p:cNvPr id="80" name="Google Shape;80;p14"/>
          <p:cNvPicPr preferRelativeResize="0"/>
          <p:nvPr/>
        </p:nvPicPr>
        <p:blipFill>
          <a:blip r:embed="rId28">
            <a:alphaModFix/>
          </a:blip>
          <a:stretch>
            <a:fillRect/>
          </a:stretch>
        </p:blipFill>
        <p:spPr>
          <a:xfrm>
            <a:off x="7978575" y="3088600"/>
            <a:ext cx="273295" cy="471875"/>
          </a:xfrm>
          <a:prstGeom prst="rect">
            <a:avLst/>
          </a:prstGeom>
          <a:noFill/>
          <a:ln>
            <a:noFill/>
          </a:ln>
        </p:spPr>
      </p:pic>
      <p:pic>
        <p:nvPicPr>
          <p:cNvPr id="81" name="Google Shape;81;p14"/>
          <p:cNvPicPr preferRelativeResize="0"/>
          <p:nvPr/>
        </p:nvPicPr>
        <p:blipFill>
          <a:blip r:embed="rId29">
            <a:alphaModFix/>
          </a:blip>
          <a:stretch>
            <a:fillRect/>
          </a:stretch>
        </p:blipFill>
        <p:spPr>
          <a:xfrm>
            <a:off x="6492952" y="3014175"/>
            <a:ext cx="369717" cy="555150"/>
          </a:xfrm>
          <a:prstGeom prst="rect">
            <a:avLst/>
          </a:prstGeom>
          <a:noFill/>
          <a:ln>
            <a:noFill/>
          </a:ln>
        </p:spPr>
      </p:pic>
      <p:pic>
        <p:nvPicPr>
          <p:cNvPr id="82" name="Google Shape;82;p14"/>
          <p:cNvPicPr preferRelativeResize="0"/>
          <p:nvPr/>
        </p:nvPicPr>
        <p:blipFill>
          <a:blip r:embed="rId30">
            <a:alphaModFix/>
          </a:blip>
          <a:stretch>
            <a:fillRect/>
          </a:stretch>
        </p:blipFill>
        <p:spPr>
          <a:xfrm>
            <a:off x="7166069" y="2667202"/>
            <a:ext cx="838899" cy="777599"/>
          </a:xfrm>
          <a:prstGeom prst="rect">
            <a:avLst/>
          </a:prstGeom>
          <a:noFill/>
          <a:ln>
            <a:noFill/>
          </a:ln>
        </p:spPr>
      </p:pic>
      <p:pic>
        <p:nvPicPr>
          <p:cNvPr id="83" name="Google Shape;83;p14">
            <a:hlinkClick r:id="rId31"/>
          </p:cNvPr>
          <p:cNvPicPr preferRelativeResize="0"/>
          <p:nvPr/>
        </p:nvPicPr>
        <p:blipFill>
          <a:blip r:embed="rId32">
            <a:alphaModFix/>
          </a:blip>
          <a:stretch>
            <a:fillRect/>
          </a:stretch>
        </p:blipFill>
        <p:spPr>
          <a:xfrm rot="-656086">
            <a:off x="1340351" y="3611196"/>
            <a:ext cx="482950" cy="43210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uckiest Guy"/>
                <a:ea typeface="Luckiest Guy"/>
                <a:cs typeface="Luckiest Guy"/>
                <a:sym typeface="Luckiest Guy"/>
              </a:rPr>
              <a:t>Contrato Pedagogico- Pedagogic Contract </a:t>
            </a:r>
            <a:endParaRPr>
              <a:latin typeface="Luckiest Guy"/>
              <a:ea typeface="Luckiest Guy"/>
              <a:cs typeface="Luckiest Guy"/>
              <a:sym typeface="Luckiest Guy"/>
            </a:endParaRPr>
          </a:p>
        </p:txBody>
      </p:sp>
      <p:sp>
        <p:nvSpPr>
          <p:cNvPr id="89" name="Google Shape;89;p15"/>
          <p:cNvSpPr txBox="1">
            <a:spLocks noGrp="1"/>
          </p:cNvSpPr>
          <p:nvPr>
            <p:ph type="body" idx="1"/>
          </p:nvPr>
        </p:nvSpPr>
        <p:spPr>
          <a:xfrm>
            <a:off x="311700" y="9684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Alfa Slab One"/>
                <a:ea typeface="Alfa Slab One"/>
                <a:cs typeface="Alfa Slab One"/>
                <a:sym typeface="Alfa Slab One"/>
              </a:rPr>
              <a:t>Que es un Contrato Pedagógico?</a:t>
            </a:r>
            <a:r>
              <a:rPr lang="en">
                <a:latin typeface="Alfa Slab One"/>
                <a:ea typeface="Alfa Slab One"/>
                <a:cs typeface="Alfa Slab One"/>
                <a:sym typeface="Alfa Slab One"/>
              </a:rPr>
              <a:t> </a:t>
            </a:r>
            <a:endParaRPr>
              <a:latin typeface="Alfa Slab One"/>
              <a:ea typeface="Alfa Slab One"/>
              <a:cs typeface="Alfa Slab One"/>
              <a:sym typeface="Alfa Slab One"/>
            </a:endParaRPr>
          </a:p>
          <a:p>
            <a:pPr marL="0" lvl="0" indent="0" algn="l" rtl="0">
              <a:spcBef>
                <a:spcPts val="1600"/>
              </a:spcBef>
              <a:spcAft>
                <a:spcPts val="0"/>
              </a:spcAft>
              <a:buNone/>
            </a:pPr>
            <a:r>
              <a:rPr lang="en" sz="1500">
                <a:solidFill>
                  <a:schemeClr val="dk1"/>
                </a:solidFill>
                <a:latin typeface="Comic Sans MS"/>
                <a:ea typeface="Comic Sans MS"/>
                <a:cs typeface="Comic Sans MS"/>
                <a:sym typeface="Comic Sans MS"/>
              </a:rPr>
              <a:t>Entendemos por </a:t>
            </a:r>
            <a:r>
              <a:rPr lang="en" sz="1500" b="1">
                <a:solidFill>
                  <a:schemeClr val="dk1"/>
                </a:solidFill>
                <a:latin typeface="Comic Sans MS"/>
                <a:ea typeface="Comic Sans MS"/>
                <a:cs typeface="Comic Sans MS"/>
                <a:sym typeface="Comic Sans MS"/>
              </a:rPr>
              <a:t>contrato pedagógico</a:t>
            </a:r>
            <a:r>
              <a:rPr lang="en" sz="1500">
                <a:solidFill>
                  <a:schemeClr val="dk1"/>
                </a:solidFill>
                <a:latin typeface="Comic Sans MS"/>
                <a:ea typeface="Comic Sans MS"/>
                <a:cs typeface="Comic Sans MS"/>
                <a:sym typeface="Comic Sans MS"/>
              </a:rPr>
              <a:t> al consenso que se realiza entre docentes padres y alumnos, destinado a buscar acuerdos que faciliten el desarrollo del proceso enseñanza aprendizaje y la convivencia en el aula. Por favor lea y firme el Contrato Pedagógico. </a:t>
            </a:r>
            <a:endParaRPr sz="1500">
              <a:solidFill>
                <a:schemeClr val="dk1"/>
              </a:solidFill>
              <a:latin typeface="Comic Sans MS"/>
              <a:ea typeface="Comic Sans MS"/>
              <a:cs typeface="Comic Sans MS"/>
              <a:sym typeface="Comic Sans MS"/>
            </a:endParaRPr>
          </a:p>
          <a:p>
            <a:pPr marL="0" lvl="0" indent="0" algn="l" rtl="0">
              <a:spcBef>
                <a:spcPts val="1600"/>
              </a:spcBef>
              <a:spcAft>
                <a:spcPts val="0"/>
              </a:spcAft>
              <a:buNone/>
            </a:pPr>
            <a:r>
              <a:rPr lang="en" sz="1500">
                <a:solidFill>
                  <a:schemeClr val="dk1"/>
                </a:solidFill>
                <a:latin typeface="Alfa Slab One"/>
                <a:ea typeface="Alfa Slab One"/>
                <a:cs typeface="Alfa Slab One"/>
                <a:sym typeface="Alfa Slab One"/>
              </a:rPr>
              <a:t>What is a Pedagogical Contract? </a:t>
            </a:r>
            <a:endParaRPr sz="1500">
              <a:solidFill>
                <a:schemeClr val="dk1"/>
              </a:solidFill>
              <a:latin typeface="Alfa Slab One"/>
              <a:ea typeface="Alfa Slab One"/>
              <a:cs typeface="Alfa Slab One"/>
              <a:sym typeface="Alfa Slab One"/>
            </a:endParaRPr>
          </a:p>
          <a:p>
            <a:pPr marL="0" lvl="0" indent="0" algn="l" rtl="0">
              <a:spcBef>
                <a:spcPts val="1600"/>
              </a:spcBef>
              <a:spcAft>
                <a:spcPts val="0"/>
              </a:spcAft>
              <a:buNone/>
            </a:pPr>
            <a:r>
              <a:rPr lang="en" sz="1500">
                <a:solidFill>
                  <a:schemeClr val="dk1"/>
                </a:solidFill>
                <a:latin typeface="Comic Sans MS"/>
                <a:ea typeface="Comic Sans MS"/>
                <a:cs typeface="Comic Sans MS"/>
                <a:sym typeface="Comic Sans MS"/>
              </a:rPr>
              <a:t>By pedagogical contract we understand the consensus that is made between teachers, parents and students, aimed at seeking agreements that facilitate the development of the teaching-learning process and coexistence in the classroom. Please read and sign the contract.</a:t>
            </a:r>
            <a:endParaRPr sz="1500">
              <a:solidFill>
                <a:schemeClr val="dk1"/>
              </a:solidFill>
              <a:latin typeface="Comic Sans MS"/>
              <a:ea typeface="Comic Sans MS"/>
              <a:cs typeface="Comic Sans MS"/>
              <a:sym typeface="Comic Sans MS"/>
            </a:endParaRPr>
          </a:p>
          <a:p>
            <a:pPr marL="0" lvl="0" indent="0" algn="l" rtl="0">
              <a:spcBef>
                <a:spcPts val="1600"/>
              </a:spcBef>
              <a:spcAft>
                <a:spcPts val="0"/>
              </a:spcAft>
              <a:buNone/>
            </a:pPr>
            <a:r>
              <a:rPr lang="en" sz="1500">
                <a:solidFill>
                  <a:schemeClr val="dk1"/>
                </a:solidFill>
                <a:latin typeface="Comic Sans MS"/>
                <a:ea typeface="Comic Sans MS"/>
                <a:cs typeface="Comic Sans MS"/>
                <a:sym typeface="Comic Sans MS"/>
              </a:rPr>
              <a:t>                                                                   Links </a:t>
            </a:r>
            <a:endParaRPr sz="1500">
              <a:solidFill>
                <a:schemeClr val="dk1"/>
              </a:solidFill>
              <a:latin typeface="Comic Sans MS"/>
              <a:ea typeface="Comic Sans MS"/>
              <a:cs typeface="Comic Sans MS"/>
              <a:sym typeface="Comic Sans MS"/>
            </a:endParaRPr>
          </a:p>
          <a:p>
            <a:pPr marL="0" lvl="0" indent="0" algn="l" rtl="0">
              <a:spcBef>
                <a:spcPts val="1600"/>
              </a:spcBef>
              <a:spcAft>
                <a:spcPts val="1600"/>
              </a:spcAft>
              <a:buNone/>
            </a:pPr>
            <a:r>
              <a:rPr lang="en" sz="1500" u="sng">
                <a:solidFill>
                  <a:schemeClr val="hlink"/>
                </a:solidFill>
                <a:latin typeface="Comic Sans MS"/>
                <a:ea typeface="Comic Sans MS"/>
                <a:cs typeface="Comic Sans MS"/>
                <a:sym typeface="Comic Sans MS"/>
                <a:hlinkClick r:id="rId3"/>
              </a:rPr>
              <a:t>Contrato </a:t>
            </a:r>
            <a:r>
              <a:rPr lang="en" sz="1500" u="sng">
                <a:solidFill>
                  <a:schemeClr val="hlink"/>
                </a:solidFill>
                <a:latin typeface="Comic Sans MS"/>
                <a:ea typeface="Comic Sans MS"/>
                <a:cs typeface="Comic Sans MS"/>
                <a:sym typeface="Comic Sans MS"/>
                <a:hlinkClick r:id="rId3"/>
              </a:rPr>
              <a:t>Pedagógico</a:t>
            </a:r>
            <a:r>
              <a:rPr lang="en" sz="1500" u="sng">
                <a:solidFill>
                  <a:schemeClr val="hlink"/>
                </a:solidFill>
                <a:latin typeface="Comic Sans MS"/>
                <a:ea typeface="Comic Sans MS"/>
                <a:cs typeface="Comic Sans MS"/>
                <a:sym typeface="Comic Sans MS"/>
                <a:hlinkClick r:id="rId3"/>
              </a:rPr>
              <a:t> en </a:t>
            </a:r>
            <a:r>
              <a:rPr lang="en" sz="1500" u="sng">
                <a:solidFill>
                  <a:schemeClr val="hlink"/>
                </a:solidFill>
                <a:latin typeface="Comic Sans MS"/>
                <a:ea typeface="Comic Sans MS"/>
                <a:cs typeface="Comic Sans MS"/>
                <a:sym typeface="Comic Sans MS"/>
                <a:hlinkClick r:id="rId3"/>
              </a:rPr>
              <a:t>Español </a:t>
            </a:r>
            <a:r>
              <a:rPr lang="en" sz="1500">
                <a:solidFill>
                  <a:schemeClr val="dk1"/>
                </a:solidFill>
                <a:latin typeface="Comic Sans MS"/>
                <a:ea typeface="Comic Sans MS"/>
                <a:cs typeface="Comic Sans MS"/>
                <a:sym typeface="Comic Sans MS"/>
              </a:rPr>
              <a:t>                              </a:t>
            </a:r>
            <a:r>
              <a:rPr lang="en" sz="1500" u="sng">
                <a:solidFill>
                  <a:schemeClr val="hlink"/>
                </a:solidFill>
                <a:latin typeface="Comic Sans MS"/>
                <a:ea typeface="Comic Sans MS"/>
                <a:cs typeface="Comic Sans MS"/>
                <a:sym typeface="Comic Sans MS"/>
                <a:hlinkClick r:id="rId4"/>
              </a:rPr>
              <a:t> Pedagogic Contract in English </a:t>
            </a:r>
            <a:r>
              <a:rPr lang="en" sz="1500">
                <a:solidFill>
                  <a:schemeClr val="dk1"/>
                </a:solidFill>
                <a:latin typeface="Comic Sans MS"/>
                <a:ea typeface="Comic Sans MS"/>
                <a:cs typeface="Comic Sans MS"/>
                <a:sym typeface="Comic Sans MS"/>
              </a:rPr>
              <a:t>                                     </a:t>
            </a:r>
            <a:endParaRPr sz="1500">
              <a:solidFill>
                <a:schemeClr val="dk1"/>
              </a:solidFill>
              <a:latin typeface="Comic Sans MS"/>
              <a:ea typeface="Comic Sans MS"/>
              <a:cs typeface="Comic Sans MS"/>
              <a:sym typeface="Comic Sans MS"/>
            </a:endParaRPr>
          </a:p>
        </p:txBody>
      </p:sp>
      <p:cxnSp>
        <p:nvCxnSpPr>
          <p:cNvPr id="90" name="Google Shape;90;p15"/>
          <p:cNvCxnSpPr/>
          <p:nvPr/>
        </p:nvCxnSpPr>
        <p:spPr>
          <a:xfrm flipH="1">
            <a:off x="3057075" y="4384800"/>
            <a:ext cx="814500" cy="256500"/>
          </a:xfrm>
          <a:prstGeom prst="straightConnector1">
            <a:avLst/>
          </a:prstGeom>
          <a:noFill/>
          <a:ln w="9525" cap="flat" cmpd="sng">
            <a:solidFill>
              <a:schemeClr val="dk2"/>
            </a:solidFill>
            <a:prstDash val="solid"/>
            <a:round/>
            <a:headEnd type="none" w="med" len="med"/>
            <a:tailEnd type="triangle" w="med" len="med"/>
          </a:ln>
        </p:spPr>
      </p:cxnSp>
      <p:cxnSp>
        <p:nvCxnSpPr>
          <p:cNvPr id="91" name="Google Shape;91;p15"/>
          <p:cNvCxnSpPr/>
          <p:nvPr/>
        </p:nvCxnSpPr>
        <p:spPr>
          <a:xfrm>
            <a:off x="4786475" y="4384800"/>
            <a:ext cx="658200" cy="1563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432</Words>
  <Application>Microsoft Macintosh PowerPoint</Application>
  <PresentationFormat>On-screen Show (16:9)</PresentationFormat>
  <Paragraphs>28</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Lobster</vt:lpstr>
      <vt:lpstr>Acme</vt:lpstr>
      <vt:lpstr>Shadows Into Light</vt:lpstr>
      <vt:lpstr>Luckiest Guy</vt:lpstr>
      <vt:lpstr>Alfa Slab One</vt:lpstr>
      <vt:lpstr>Simple Light</vt:lpstr>
      <vt:lpstr>PowerPoint Presentation</vt:lpstr>
      <vt:lpstr>PowerPoint Presentation</vt:lpstr>
      <vt:lpstr>Contrato Pedagogico- Pedagogic Contract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itr</cp:lastModifiedBy>
  <cp:revision>1</cp:revision>
  <dcterms:modified xsi:type="dcterms:W3CDTF">2022-09-01T20:15:39Z</dcterms:modified>
</cp:coreProperties>
</file>