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3" r:id="rId13"/>
    <p:sldId id="271" r:id="rId14"/>
    <p:sldId id="268" r:id="rId15"/>
    <p:sldId id="269" r:id="rId16"/>
    <p:sldId id="270" r:id="rId17"/>
    <p:sldId id="272" r:id="rId18"/>
    <p:sldId id="273" r:id="rId19"/>
    <p:sldId id="274" r:id="rId20"/>
    <p:sldId id="277" r:id="rId21"/>
    <p:sldId id="275" r:id="rId22"/>
    <p:sldId id="278" r:id="rId23"/>
    <p:sldId id="280" r:id="rId24"/>
    <p:sldId id="276" r:id="rId25"/>
    <p:sldId id="279" r:id="rId26"/>
    <p:sldId id="282" r:id="rId27"/>
    <p:sldId id="281" r:id="rId28"/>
    <p:sldId id="283" r:id="rId29"/>
    <p:sldId id="284" r:id="rId30"/>
    <p:sldId id="285" r:id="rId31"/>
    <p:sldId id="286" r:id="rId32"/>
    <p:sldId id="287" r:id="rId33"/>
    <p:sldId id="288" r:id="rId34"/>
    <p:sldId id="289" r:id="rId35"/>
    <p:sldId id="290" r:id="rId36"/>
    <p:sldId id="291" r:id="rId37"/>
    <p:sldId id="310" r:id="rId38"/>
    <p:sldId id="292" r:id="rId39"/>
    <p:sldId id="293" r:id="rId40"/>
    <p:sldId id="311" r:id="rId41"/>
    <p:sldId id="307" r:id="rId42"/>
    <p:sldId id="308" r:id="rId43"/>
    <p:sldId id="309" r:id="rId44"/>
    <p:sldId id="295" r:id="rId45"/>
    <p:sldId id="294" r:id="rId46"/>
    <p:sldId id="297" r:id="rId47"/>
    <p:sldId id="300" r:id="rId48"/>
    <p:sldId id="314" r:id="rId49"/>
    <p:sldId id="315" r:id="rId50"/>
    <p:sldId id="298" r:id="rId51"/>
    <p:sldId id="299" r:id="rId52"/>
    <p:sldId id="296" r:id="rId53"/>
    <p:sldId id="301" r:id="rId54"/>
    <p:sldId id="302" r:id="rId55"/>
    <p:sldId id="312" r:id="rId56"/>
    <p:sldId id="303" r:id="rId57"/>
    <p:sldId id="304" r:id="rId58"/>
    <p:sldId id="305" r:id="rId59"/>
    <p:sldId id="306" r:id="rId60"/>
    <p:sldId id="31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3" d="100"/>
          <a:sy n="53" d="100"/>
        </p:scale>
        <p:origin x="703"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7F16-F56B-4EE8-9883-0FB4054DA8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4A1A7A-D9E4-4FDE-B34C-70D080AD83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968AE1-533A-4A98-8B45-D12EB271750B}"/>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5" name="Footer Placeholder 4">
            <a:extLst>
              <a:ext uri="{FF2B5EF4-FFF2-40B4-BE49-F238E27FC236}">
                <a16:creationId xmlns:a16="http://schemas.microsoft.com/office/drawing/2014/main" id="{FC0FD887-549F-4B83-AF11-DC0B54986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79E9F-9A8C-46F5-BD7B-7BA4E765B4E6}"/>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26040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2AB0-0FF4-4C28-9E81-56E275E4A5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9CDADF-A096-41DD-BA14-3A127F6F9F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237A-5DED-4F58-99CC-26739AF60D20}"/>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5" name="Footer Placeholder 4">
            <a:extLst>
              <a:ext uri="{FF2B5EF4-FFF2-40B4-BE49-F238E27FC236}">
                <a16:creationId xmlns:a16="http://schemas.microsoft.com/office/drawing/2014/main" id="{58552B9A-4146-42A8-8C9D-9E1081D71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05B0C-2A98-453A-AE10-3E8F57606E2D}"/>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49026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EB9592-B8EF-41CA-8C2E-E0CCF08886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D17780-C89B-4426-888B-7D65773C9B2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C9C29-DF68-42CB-AA2E-4DC2E481ECA4}"/>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5" name="Footer Placeholder 4">
            <a:extLst>
              <a:ext uri="{FF2B5EF4-FFF2-40B4-BE49-F238E27FC236}">
                <a16:creationId xmlns:a16="http://schemas.microsoft.com/office/drawing/2014/main" id="{A3258FA0-F288-4132-B46E-A6802529A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96BDB-CCCE-4BDE-B61C-62F769DE707E}"/>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11236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CA5A-89C1-40C6-8EA5-6FB4809D9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80B90-734E-468F-9DF2-B6C9ED4F4F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3F134-0868-4304-BE67-E0F81DA77227}"/>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5" name="Footer Placeholder 4">
            <a:extLst>
              <a:ext uri="{FF2B5EF4-FFF2-40B4-BE49-F238E27FC236}">
                <a16:creationId xmlns:a16="http://schemas.microsoft.com/office/drawing/2014/main" id="{21EE7BBF-01ED-4FAA-B9ED-C5BDB6921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D7FC9-0C0D-48DD-B0BD-19BC536B5FC1}"/>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80787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E2D6-D466-41D0-BA2B-685AA71AA7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C9227C-599D-440A-8876-3EA64E98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795B18-33C3-4E8F-BD73-13CE189DF2EE}"/>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5" name="Footer Placeholder 4">
            <a:extLst>
              <a:ext uri="{FF2B5EF4-FFF2-40B4-BE49-F238E27FC236}">
                <a16:creationId xmlns:a16="http://schemas.microsoft.com/office/drawing/2014/main" id="{EF60A361-C286-4066-B9F6-3A006F727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55482-D43D-4A58-B9B4-72883FE2A144}"/>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14380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878D-B31F-428B-A629-F9C7D602C5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12B1E-8AA4-455F-B820-BF5E002606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48AC3F-2717-49B8-A41F-B7F4250BEE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86494B-1498-4BDE-97F4-0DE3376FE24B}"/>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6" name="Footer Placeholder 5">
            <a:extLst>
              <a:ext uri="{FF2B5EF4-FFF2-40B4-BE49-F238E27FC236}">
                <a16:creationId xmlns:a16="http://schemas.microsoft.com/office/drawing/2014/main" id="{76B8CB0D-AECE-4758-AE9A-BC5C3B663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82246-1A2E-4742-A8AC-C3DBC87399E4}"/>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238761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5D85-42BD-49E4-963E-23F84D55A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9CEA70-7313-4042-8451-528DBA8C1F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072DDA-FA0F-4482-9734-74850BDB46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1F3FD3-DB8F-4F57-992B-E58148C97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10FF30-87C7-4CF8-819C-646EF230E14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AF2570-7402-44E0-AC72-871B96EADD3D}"/>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8" name="Footer Placeholder 7">
            <a:extLst>
              <a:ext uri="{FF2B5EF4-FFF2-40B4-BE49-F238E27FC236}">
                <a16:creationId xmlns:a16="http://schemas.microsoft.com/office/drawing/2014/main" id="{1357B815-1B61-43B9-B5BD-D325F51475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8F4133-C2B8-4B61-BA13-912C707C822B}"/>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416890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0FB0-CF9C-4A74-8BF6-114A0E67CC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6D736-87CE-408A-89BD-B1705D1F4AAB}"/>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4" name="Footer Placeholder 3">
            <a:extLst>
              <a:ext uri="{FF2B5EF4-FFF2-40B4-BE49-F238E27FC236}">
                <a16:creationId xmlns:a16="http://schemas.microsoft.com/office/drawing/2014/main" id="{83CB02BE-6DB6-46D0-8D6F-4742C64BB8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0E48F-2577-4CBF-960D-E6F5D7ACE477}"/>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282152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4BABC0-9DE9-4352-AB6A-04F2200C46BD}"/>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3" name="Footer Placeholder 2">
            <a:extLst>
              <a:ext uri="{FF2B5EF4-FFF2-40B4-BE49-F238E27FC236}">
                <a16:creationId xmlns:a16="http://schemas.microsoft.com/office/drawing/2014/main" id="{BF693990-85AC-430A-97F7-A247A42526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1C61E-F4FD-4117-94BD-3218C70B0DCD}"/>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233130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1B52-951D-4D3F-83F6-4640683D4B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E396A4-63B4-496A-AA08-B4617FB8A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03306E-9892-4781-A373-D00CB86A6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BF2FDE-3071-4F52-A6E3-6D2297843F57}"/>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6" name="Footer Placeholder 5">
            <a:extLst>
              <a:ext uri="{FF2B5EF4-FFF2-40B4-BE49-F238E27FC236}">
                <a16:creationId xmlns:a16="http://schemas.microsoft.com/office/drawing/2014/main" id="{1CC95037-1537-4EBD-A665-B4960EBDA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AA95E-5CB0-4E2C-83C5-750BC18BB4AD}"/>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358951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64BE-89B6-4718-B705-91FCECD2C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6C17EF-838E-42E5-8E1B-2E2807DC4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ABCF8-0A14-4D23-BB7D-5F19C3638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1059B2-47B8-4452-B132-5BFFC8E6464B}"/>
              </a:ext>
            </a:extLst>
          </p:cNvPr>
          <p:cNvSpPr>
            <a:spLocks noGrp="1"/>
          </p:cNvSpPr>
          <p:nvPr>
            <p:ph type="dt" sz="half" idx="10"/>
          </p:nvPr>
        </p:nvSpPr>
        <p:spPr/>
        <p:txBody>
          <a:bodyPr/>
          <a:lstStyle/>
          <a:p>
            <a:fld id="{55C81735-9A32-4172-BAA2-76BB65112B7E}" type="datetimeFigureOut">
              <a:rPr lang="en-US" smtClean="0"/>
              <a:t>10/11/2024</a:t>
            </a:fld>
            <a:endParaRPr lang="en-US"/>
          </a:p>
        </p:txBody>
      </p:sp>
      <p:sp>
        <p:nvSpPr>
          <p:cNvPr id="6" name="Footer Placeholder 5">
            <a:extLst>
              <a:ext uri="{FF2B5EF4-FFF2-40B4-BE49-F238E27FC236}">
                <a16:creationId xmlns:a16="http://schemas.microsoft.com/office/drawing/2014/main" id="{7CB54EDD-87FF-4EC9-A4E0-C3845D8D7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25A2C-417F-4A27-92E1-6DBEEEE6DDA0}"/>
              </a:ext>
            </a:extLst>
          </p:cNvPr>
          <p:cNvSpPr>
            <a:spLocks noGrp="1"/>
          </p:cNvSpPr>
          <p:nvPr>
            <p:ph type="sldNum" sz="quarter" idx="12"/>
          </p:nvPr>
        </p:nvSpPr>
        <p:spPr/>
        <p:txBody>
          <a:bodyPr/>
          <a:lstStyle/>
          <a:p>
            <a:fld id="{D875869E-E016-4BEF-9AEF-35862BBE5613}" type="slidenum">
              <a:rPr lang="en-US" smtClean="0"/>
              <a:t>‹#›</a:t>
            </a:fld>
            <a:endParaRPr lang="en-US"/>
          </a:p>
        </p:txBody>
      </p:sp>
    </p:spTree>
    <p:extLst>
      <p:ext uri="{BB962C8B-B14F-4D97-AF65-F5344CB8AC3E}">
        <p14:creationId xmlns:p14="http://schemas.microsoft.com/office/powerpoint/2010/main" val="190533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8FD89-464E-4EAF-97B6-50D9B14017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58EB72-D79C-4D96-AE55-6FE99AC07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3DF42-AD91-4B35-9D03-D670401C0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81735-9A32-4172-BAA2-76BB65112B7E}" type="datetimeFigureOut">
              <a:rPr lang="en-US" smtClean="0"/>
              <a:t>10/11/2024</a:t>
            </a:fld>
            <a:endParaRPr lang="en-US"/>
          </a:p>
        </p:txBody>
      </p:sp>
      <p:sp>
        <p:nvSpPr>
          <p:cNvPr id="5" name="Footer Placeholder 4">
            <a:extLst>
              <a:ext uri="{FF2B5EF4-FFF2-40B4-BE49-F238E27FC236}">
                <a16:creationId xmlns:a16="http://schemas.microsoft.com/office/drawing/2014/main" id="{6221C15B-303F-4CB3-8B6E-BF8F1E77CE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C5A7C1-35E8-481C-82AB-891FF11FFD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5869E-E016-4BEF-9AEF-35862BBE5613}" type="slidenum">
              <a:rPr lang="en-US" smtClean="0"/>
              <a:t>‹#›</a:t>
            </a:fld>
            <a:endParaRPr lang="en-US"/>
          </a:p>
        </p:txBody>
      </p:sp>
    </p:spTree>
    <p:extLst>
      <p:ext uri="{BB962C8B-B14F-4D97-AF65-F5344CB8AC3E}">
        <p14:creationId xmlns:p14="http://schemas.microsoft.com/office/powerpoint/2010/main" val="2721994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04.png"/><Relationship Id="rId4" Type="http://schemas.openxmlformats.org/officeDocument/2006/relationships/image" Target="../media/image120.png"/></Relationships>
</file>

<file path=ppt/slides/_rels/slide4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AC1D-9963-4487-90EE-5ED12D827518}"/>
              </a:ext>
            </a:extLst>
          </p:cNvPr>
          <p:cNvSpPr>
            <a:spLocks noGrp="1"/>
          </p:cNvSpPr>
          <p:nvPr>
            <p:ph type="ctrTitle"/>
          </p:nvPr>
        </p:nvSpPr>
        <p:spPr>
          <a:xfrm>
            <a:off x="1524000" y="1122363"/>
            <a:ext cx="9144000" cy="839787"/>
          </a:xfrm>
        </p:spPr>
        <p:txBody>
          <a:bodyPr>
            <a:normAutofit/>
          </a:bodyPr>
          <a:lstStyle/>
          <a:p>
            <a:r>
              <a:rPr lang="en-US" sz="5400" dirty="0">
                <a:solidFill>
                  <a:schemeClr val="bg2"/>
                </a:solidFill>
                <a:latin typeface="+mn-lt"/>
              </a:rPr>
              <a:t>Colonial America (1607-1783)</a:t>
            </a:r>
          </a:p>
        </p:txBody>
      </p:sp>
      <p:sp>
        <p:nvSpPr>
          <p:cNvPr id="3" name="Subtitle 2">
            <a:extLst>
              <a:ext uri="{FF2B5EF4-FFF2-40B4-BE49-F238E27FC236}">
                <a16:creationId xmlns:a16="http://schemas.microsoft.com/office/drawing/2014/main" id="{2E5E2439-96AB-44CF-BB77-FB49B99DADE3}"/>
              </a:ext>
            </a:extLst>
          </p:cNvPr>
          <p:cNvSpPr>
            <a:spLocks noGrp="1"/>
          </p:cNvSpPr>
          <p:nvPr>
            <p:ph type="subTitle" idx="1"/>
          </p:nvPr>
        </p:nvSpPr>
        <p:spPr/>
        <p:txBody>
          <a:bodyPr/>
          <a:lstStyle/>
          <a:p>
            <a:endParaRPr lang="en-US"/>
          </a:p>
        </p:txBody>
      </p:sp>
      <p:pic>
        <p:nvPicPr>
          <p:cNvPr id="4" name="Picture 5" descr="ANd9GcQSrQ6Pa5cvIot35fx6obniC53ydt2zvNM9F57B-VOm7BtPNQiamQ">
            <a:extLst>
              <a:ext uri="{FF2B5EF4-FFF2-40B4-BE49-F238E27FC236}">
                <a16:creationId xmlns:a16="http://schemas.microsoft.com/office/drawing/2014/main" id="{B83F3691-2734-4EF2-8E6C-93FE5AFE9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688433"/>
            <a:ext cx="5096736" cy="285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0F0BEEB-39C4-4BE7-B350-3639D63B8F30}"/>
              </a:ext>
            </a:extLst>
          </p:cNvPr>
          <p:cNvPicPr>
            <a:picLocks noChangeAspect="1"/>
          </p:cNvPicPr>
          <p:nvPr/>
        </p:nvPicPr>
        <p:blipFill>
          <a:blip r:embed="rId3"/>
          <a:stretch>
            <a:fillRect/>
          </a:stretch>
        </p:blipFill>
        <p:spPr>
          <a:xfrm>
            <a:off x="6135914" y="2688434"/>
            <a:ext cx="5418741" cy="2855116"/>
          </a:xfrm>
          <a:prstGeom prst="rect">
            <a:avLst/>
          </a:prstGeom>
        </p:spPr>
      </p:pic>
    </p:spTree>
    <p:extLst>
      <p:ext uri="{BB962C8B-B14F-4D97-AF65-F5344CB8AC3E}">
        <p14:creationId xmlns:p14="http://schemas.microsoft.com/office/powerpoint/2010/main" val="3873195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D002-8652-4F78-942F-238A1BD1A227}"/>
              </a:ext>
            </a:extLst>
          </p:cNvPr>
          <p:cNvSpPr>
            <a:spLocks noGrp="1"/>
          </p:cNvSpPr>
          <p:nvPr>
            <p:ph type="title"/>
          </p:nvPr>
        </p:nvSpPr>
        <p:spPr/>
        <p:txBody>
          <a:bodyPr/>
          <a:lstStyle/>
          <a:p>
            <a:pPr algn="ctr"/>
            <a:r>
              <a:rPr lang="en-US" dirty="0">
                <a:solidFill>
                  <a:schemeClr val="bg1"/>
                </a:solidFill>
              </a:rPr>
              <a:t>Imperialism</a:t>
            </a:r>
          </a:p>
        </p:txBody>
      </p:sp>
      <p:pic>
        <p:nvPicPr>
          <p:cNvPr id="4" name="Content Placeholder 3">
            <a:extLst>
              <a:ext uri="{FF2B5EF4-FFF2-40B4-BE49-F238E27FC236}">
                <a16:creationId xmlns:a16="http://schemas.microsoft.com/office/drawing/2014/main" id="{FFA32995-562E-46DF-ADC9-BC1C85957D37}"/>
              </a:ext>
            </a:extLst>
          </p:cNvPr>
          <p:cNvPicPr>
            <a:picLocks noGrp="1" noChangeAspect="1"/>
          </p:cNvPicPr>
          <p:nvPr>
            <p:ph idx="1"/>
          </p:nvPr>
        </p:nvPicPr>
        <p:blipFill>
          <a:blip r:embed="rId2"/>
          <a:stretch>
            <a:fillRect/>
          </a:stretch>
        </p:blipFill>
        <p:spPr>
          <a:xfrm>
            <a:off x="369903" y="2731811"/>
            <a:ext cx="1935331" cy="1894347"/>
          </a:xfrm>
          <a:prstGeom prst="rect">
            <a:avLst/>
          </a:prstGeom>
        </p:spPr>
      </p:pic>
      <p:pic>
        <p:nvPicPr>
          <p:cNvPr id="6" name="Picture 5">
            <a:extLst>
              <a:ext uri="{FF2B5EF4-FFF2-40B4-BE49-F238E27FC236}">
                <a16:creationId xmlns:a16="http://schemas.microsoft.com/office/drawing/2014/main" id="{48329703-72C6-4B62-9D06-B26295B2877A}"/>
              </a:ext>
            </a:extLst>
          </p:cNvPr>
          <p:cNvPicPr>
            <a:picLocks noChangeAspect="1"/>
          </p:cNvPicPr>
          <p:nvPr/>
        </p:nvPicPr>
        <p:blipFill>
          <a:blip r:embed="rId3"/>
          <a:stretch>
            <a:fillRect/>
          </a:stretch>
        </p:blipFill>
        <p:spPr>
          <a:xfrm>
            <a:off x="2562686" y="1551975"/>
            <a:ext cx="7246676" cy="4254021"/>
          </a:xfrm>
          <a:prstGeom prst="rect">
            <a:avLst/>
          </a:prstGeom>
        </p:spPr>
      </p:pic>
      <p:pic>
        <p:nvPicPr>
          <p:cNvPr id="7" name="Picture 6">
            <a:extLst>
              <a:ext uri="{FF2B5EF4-FFF2-40B4-BE49-F238E27FC236}">
                <a16:creationId xmlns:a16="http://schemas.microsoft.com/office/drawing/2014/main" id="{AE200DB3-E0AD-4F6E-80D0-A25A1F451BDE}"/>
              </a:ext>
            </a:extLst>
          </p:cNvPr>
          <p:cNvPicPr>
            <a:picLocks noChangeAspect="1"/>
          </p:cNvPicPr>
          <p:nvPr/>
        </p:nvPicPr>
        <p:blipFill>
          <a:blip r:embed="rId4"/>
          <a:stretch>
            <a:fillRect/>
          </a:stretch>
        </p:blipFill>
        <p:spPr>
          <a:xfrm>
            <a:off x="10066814" y="2474071"/>
            <a:ext cx="1895475" cy="2409825"/>
          </a:xfrm>
          <a:prstGeom prst="rect">
            <a:avLst/>
          </a:prstGeom>
        </p:spPr>
      </p:pic>
    </p:spTree>
    <p:extLst>
      <p:ext uri="{BB962C8B-B14F-4D97-AF65-F5344CB8AC3E}">
        <p14:creationId xmlns:p14="http://schemas.microsoft.com/office/powerpoint/2010/main" val="266580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5246-DAD1-4530-996D-DB5B46209138}"/>
              </a:ext>
            </a:extLst>
          </p:cNvPr>
          <p:cNvSpPr>
            <a:spLocks noGrp="1"/>
          </p:cNvSpPr>
          <p:nvPr>
            <p:ph type="title"/>
          </p:nvPr>
        </p:nvSpPr>
        <p:spPr/>
        <p:txBody>
          <a:bodyPr/>
          <a:lstStyle/>
          <a:p>
            <a:pPr algn="ctr"/>
            <a:r>
              <a:rPr lang="en-US" dirty="0">
                <a:solidFill>
                  <a:schemeClr val="bg1"/>
                </a:solidFill>
              </a:rPr>
              <a:t>Colonization of the New World</a:t>
            </a:r>
          </a:p>
        </p:txBody>
      </p:sp>
      <p:pic>
        <p:nvPicPr>
          <p:cNvPr id="4" name="Content Placeholder 3">
            <a:extLst>
              <a:ext uri="{FF2B5EF4-FFF2-40B4-BE49-F238E27FC236}">
                <a16:creationId xmlns:a16="http://schemas.microsoft.com/office/drawing/2014/main" id="{FD3B8E81-E6AF-400B-8542-9D4E6C240799}"/>
              </a:ext>
            </a:extLst>
          </p:cNvPr>
          <p:cNvPicPr>
            <a:picLocks noGrp="1" noChangeAspect="1"/>
          </p:cNvPicPr>
          <p:nvPr>
            <p:ph idx="1"/>
          </p:nvPr>
        </p:nvPicPr>
        <p:blipFill>
          <a:blip r:embed="rId2"/>
          <a:stretch>
            <a:fillRect/>
          </a:stretch>
        </p:blipFill>
        <p:spPr>
          <a:xfrm>
            <a:off x="4619989" y="1491657"/>
            <a:ext cx="7301982" cy="5001218"/>
          </a:xfrm>
          <a:prstGeom prst="rect">
            <a:avLst/>
          </a:prstGeom>
        </p:spPr>
      </p:pic>
      <p:sp>
        <p:nvSpPr>
          <p:cNvPr id="3" name="TextBox 2">
            <a:extLst>
              <a:ext uri="{FF2B5EF4-FFF2-40B4-BE49-F238E27FC236}">
                <a16:creationId xmlns:a16="http://schemas.microsoft.com/office/drawing/2014/main" id="{8139C665-D91D-4CD8-9E93-12BB3EDA47D6}"/>
              </a:ext>
            </a:extLst>
          </p:cNvPr>
          <p:cNvSpPr txBox="1"/>
          <p:nvPr/>
        </p:nvSpPr>
        <p:spPr>
          <a:xfrm>
            <a:off x="577049" y="1491657"/>
            <a:ext cx="3861786" cy="951029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solidFill>
                  <a:schemeClr val="bg1"/>
                </a:solidFill>
              </a:rPr>
              <a:t>Christopher Columbus sails for Spain (1492)</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Amerigo Vespucci sails for Spain (1499)</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Vasco da Gama sails for Portugal (1497)</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Giovanni da Verrazano sails for France (1534)</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Hendrick Hudson for the Netherlands (1610)</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Ferdinand Magellan for Spain (1521)</a:t>
            </a:r>
          </a:p>
          <a:p>
            <a:pPr marL="285750" indent="-285750">
              <a:buFont typeface="Arial" panose="020B0604020202020204" pitchFamily="34" charset="0"/>
              <a:buChar char="•"/>
            </a:pPr>
            <a:endParaRPr lang="en-US" dirty="0">
              <a:solidFill>
                <a:schemeClr val="bg1"/>
              </a:solidFill>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74611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AF1B-5FBC-4FF2-9587-05DCD890ACAA}"/>
              </a:ext>
            </a:extLst>
          </p:cNvPr>
          <p:cNvSpPr>
            <a:spLocks noGrp="1"/>
          </p:cNvSpPr>
          <p:nvPr>
            <p:ph type="title"/>
          </p:nvPr>
        </p:nvSpPr>
        <p:spPr>
          <a:xfrm>
            <a:off x="838200" y="365125"/>
            <a:ext cx="10515600" cy="1046425"/>
          </a:xfrm>
        </p:spPr>
        <p:txBody>
          <a:bodyPr>
            <a:normAutofit fontScale="90000"/>
          </a:bodyPr>
          <a:lstStyle/>
          <a:p>
            <a:pPr algn="ctr"/>
            <a:r>
              <a:rPr lang="en-US" dirty="0">
                <a:solidFill>
                  <a:schemeClr val="bg2"/>
                </a:solidFill>
              </a:rPr>
              <a:t>New Spain</a:t>
            </a:r>
            <a:br>
              <a:rPr lang="en-US" dirty="0">
                <a:solidFill>
                  <a:schemeClr val="bg2"/>
                </a:solidFill>
              </a:rPr>
            </a:br>
            <a:r>
              <a:rPr lang="en-US" dirty="0">
                <a:solidFill>
                  <a:schemeClr val="bg2"/>
                </a:solidFill>
              </a:rPr>
              <a:t>1535-1821</a:t>
            </a:r>
          </a:p>
        </p:txBody>
      </p:sp>
      <p:sp>
        <p:nvSpPr>
          <p:cNvPr id="6" name="Content Placeholder 5">
            <a:extLst>
              <a:ext uri="{FF2B5EF4-FFF2-40B4-BE49-F238E27FC236}">
                <a16:creationId xmlns:a16="http://schemas.microsoft.com/office/drawing/2014/main" id="{E12EDDF9-B7E0-432C-A557-AC91013975BD}"/>
              </a:ext>
            </a:extLst>
          </p:cNvPr>
          <p:cNvSpPr>
            <a:spLocks noGrp="1"/>
          </p:cNvSpPr>
          <p:nvPr>
            <p:ph idx="1"/>
          </p:nvPr>
        </p:nvSpPr>
        <p:spPr>
          <a:xfrm>
            <a:off x="838200" y="1583455"/>
            <a:ext cx="10515600" cy="4593508"/>
          </a:xfrm>
        </p:spPr>
        <p:txBody>
          <a:bodyPr/>
          <a:lstStyle/>
          <a:p>
            <a:pPr marL="0" indent="0">
              <a:buNone/>
            </a:pPr>
            <a:r>
              <a:rPr lang="en-US" dirty="0">
                <a:solidFill>
                  <a:schemeClr val="bg2"/>
                </a:solidFill>
              </a:rPr>
              <a:t>Spain dominated the Americas conquering the native indigenous peoples, establishing colonies, and seeking God, Gold, and Glory for its monarchs. Along with Portugal, African slavery will be introduced to the New World.</a:t>
            </a:r>
          </a:p>
        </p:txBody>
      </p:sp>
      <p:pic>
        <p:nvPicPr>
          <p:cNvPr id="7" name="Picture 6">
            <a:extLst>
              <a:ext uri="{FF2B5EF4-FFF2-40B4-BE49-F238E27FC236}">
                <a16:creationId xmlns:a16="http://schemas.microsoft.com/office/drawing/2014/main" id="{2D9CCB2C-895D-450E-89B3-48B41D4C6190}"/>
              </a:ext>
            </a:extLst>
          </p:cNvPr>
          <p:cNvPicPr>
            <a:picLocks noChangeAspect="1"/>
          </p:cNvPicPr>
          <p:nvPr/>
        </p:nvPicPr>
        <p:blipFill>
          <a:blip r:embed="rId2"/>
          <a:stretch>
            <a:fillRect/>
          </a:stretch>
        </p:blipFill>
        <p:spPr>
          <a:xfrm>
            <a:off x="7537786" y="2909018"/>
            <a:ext cx="3543859" cy="3721861"/>
          </a:xfrm>
          <a:prstGeom prst="rect">
            <a:avLst/>
          </a:prstGeom>
        </p:spPr>
      </p:pic>
      <p:pic>
        <p:nvPicPr>
          <p:cNvPr id="3" name="Picture 2">
            <a:extLst>
              <a:ext uri="{FF2B5EF4-FFF2-40B4-BE49-F238E27FC236}">
                <a16:creationId xmlns:a16="http://schemas.microsoft.com/office/drawing/2014/main" id="{A871542B-514B-4C6A-9E06-74DA61F2AB34}"/>
              </a:ext>
            </a:extLst>
          </p:cNvPr>
          <p:cNvPicPr>
            <a:picLocks noChangeAspect="1"/>
          </p:cNvPicPr>
          <p:nvPr/>
        </p:nvPicPr>
        <p:blipFill>
          <a:blip r:embed="rId3"/>
          <a:stretch>
            <a:fillRect/>
          </a:stretch>
        </p:blipFill>
        <p:spPr>
          <a:xfrm>
            <a:off x="1036421" y="3191942"/>
            <a:ext cx="6113667" cy="3438937"/>
          </a:xfrm>
          <a:prstGeom prst="rect">
            <a:avLst/>
          </a:prstGeom>
        </p:spPr>
      </p:pic>
      <p:pic>
        <p:nvPicPr>
          <p:cNvPr id="4" name="Picture 3">
            <a:extLst>
              <a:ext uri="{FF2B5EF4-FFF2-40B4-BE49-F238E27FC236}">
                <a16:creationId xmlns:a16="http://schemas.microsoft.com/office/drawing/2014/main" id="{E5EEBE44-0112-475C-AEAD-1DA35D708EFE}"/>
              </a:ext>
            </a:extLst>
          </p:cNvPr>
          <p:cNvPicPr>
            <a:picLocks noChangeAspect="1"/>
          </p:cNvPicPr>
          <p:nvPr/>
        </p:nvPicPr>
        <p:blipFill>
          <a:blip r:embed="rId4"/>
          <a:stretch>
            <a:fillRect/>
          </a:stretch>
        </p:blipFill>
        <p:spPr>
          <a:xfrm>
            <a:off x="1679129" y="193220"/>
            <a:ext cx="1756530" cy="1168891"/>
          </a:xfrm>
          <a:prstGeom prst="rect">
            <a:avLst/>
          </a:prstGeom>
        </p:spPr>
      </p:pic>
      <p:pic>
        <p:nvPicPr>
          <p:cNvPr id="5" name="Picture 4">
            <a:extLst>
              <a:ext uri="{FF2B5EF4-FFF2-40B4-BE49-F238E27FC236}">
                <a16:creationId xmlns:a16="http://schemas.microsoft.com/office/drawing/2014/main" id="{5B1BFD1B-66A7-48E9-9A23-F227E28FFC51}"/>
              </a:ext>
            </a:extLst>
          </p:cNvPr>
          <p:cNvPicPr>
            <a:picLocks noChangeAspect="1"/>
          </p:cNvPicPr>
          <p:nvPr/>
        </p:nvPicPr>
        <p:blipFill>
          <a:blip r:embed="rId5"/>
          <a:stretch>
            <a:fillRect/>
          </a:stretch>
        </p:blipFill>
        <p:spPr>
          <a:xfrm>
            <a:off x="8994328" y="295828"/>
            <a:ext cx="1676631" cy="1115722"/>
          </a:xfrm>
          <a:prstGeom prst="rect">
            <a:avLst/>
          </a:prstGeom>
        </p:spPr>
      </p:pic>
    </p:spTree>
    <p:extLst>
      <p:ext uri="{BB962C8B-B14F-4D97-AF65-F5344CB8AC3E}">
        <p14:creationId xmlns:p14="http://schemas.microsoft.com/office/powerpoint/2010/main" val="977917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0E3ED-0E2F-478D-86DB-2E5082000D0E}"/>
              </a:ext>
            </a:extLst>
          </p:cNvPr>
          <p:cNvSpPr>
            <a:spLocks noGrp="1"/>
          </p:cNvSpPr>
          <p:nvPr>
            <p:ph type="title"/>
          </p:nvPr>
        </p:nvSpPr>
        <p:spPr/>
        <p:txBody>
          <a:bodyPr/>
          <a:lstStyle/>
          <a:p>
            <a:pPr algn="ctr"/>
            <a:r>
              <a:rPr lang="en-US" dirty="0">
                <a:solidFill>
                  <a:schemeClr val="bg1"/>
                </a:solidFill>
              </a:rPr>
              <a:t>New Spain</a:t>
            </a:r>
          </a:p>
        </p:txBody>
      </p:sp>
      <p:sp>
        <p:nvSpPr>
          <p:cNvPr id="3" name="Content Placeholder 2">
            <a:extLst>
              <a:ext uri="{FF2B5EF4-FFF2-40B4-BE49-F238E27FC236}">
                <a16:creationId xmlns:a16="http://schemas.microsoft.com/office/drawing/2014/main" id="{47871737-7B0F-493B-8EA3-11CC9EF7D26B}"/>
              </a:ext>
            </a:extLst>
          </p:cNvPr>
          <p:cNvSpPr>
            <a:spLocks noGrp="1"/>
          </p:cNvSpPr>
          <p:nvPr>
            <p:ph idx="1"/>
          </p:nvPr>
        </p:nvSpPr>
        <p:spPr/>
        <p:txBody>
          <a:bodyPr/>
          <a:lstStyle/>
          <a:p>
            <a:pPr marL="0" indent="0">
              <a:buNone/>
            </a:pPr>
            <a:r>
              <a:rPr lang="en-US" dirty="0">
                <a:solidFill>
                  <a:schemeClr val="bg1"/>
                </a:solidFill>
              </a:rPr>
              <a:t>With the subjugation of the indigenous people and the introduction of African slavery, Hispanics were born. Hispanics are the racial mixture of Caucasian, Indigenous, and African.</a:t>
            </a:r>
          </a:p>
        </p:txBody>
      </p:sp>
      <p:pic>
        <p:nvPicPr>
          <p:cNvPr id="5" name="Picture 4">
            <a:extLst>
              <a:ext uri="{FF2B5EF4-FFF2-40B4-BE49-F238E27FC236}">
                <a16:creationId xmlns:a16="http://schemas.microsoft.com/office/drawing/2014/main" id="{3E40FC00-B23F-4991-9E30-A380E2BE5A30}"/>
              </a:ext>
            </a:extLst>
          </p:cNvPr>
          <p:cNvPicPr>
            <a:picLocks noChangeAspect="1"/>
          </p:cNvPicPr>
          <p:nvPr/>
        </p:nvPicPr>
        <p:blipFill>
          <a:blip r:embed="rId2"/>
          <a:stretch>
            <a:fillRect/>
          </a:stretch>
        </p:blipFill>
        <p:spPr>
          <a:xfrm>
            <a:off x="7190477" y="3020967"/>
            <a:ext cx="4886389" cy="3471908"/>
          </a:xfrm>
          <a:prstGeom prst="rect">
            <a:avLst/>
          </a:prstGeom>
        </p:spPr>
      </p:pic>
      <p:pic>
        <p:nvPicPr>
          <p:cNvPr id="8" name="Picture 7">
            <a:extLst>
              <a:ext uri="{FF2B5EF4-FFF2-40B4-BE49-F238E27FC236}">
                <a16:creationId xmlns:a16="http://schemas.microsoft.com/office/drawing/2014/main" id="{BDADD54C-8E3E-4B37-BE00-5E32D4C89085}"/>
              </a:ext>
            </a:extLst>
          </p:cNvPr>
          <p:cNvPicPr>
            <a:picLocks noChangeAspect="1"/>
          </p:cNvPicPr>
          <p:nvPr/>
        </p:nvPicPr>
        <p:blipFill>
          <a:blip r:embed="rId3"/>
          <a:stretch>
            <a:fillRect/>
          </a:stretch>
        </p:blipFill>
        <p:spPr>
          <a:xfrm>
            <a:off x="278906" y="3186344"/>
            <a:ext cx="3565124" cy="3565124"/>
          </a:xfrm>
          <a:prstGeom prst="rect">
            <a:avLst/>
          </a:prstGeom>
        </p:spPr>
      </p:pic>
      <p:pic>
        <p:nvPicPr>
          <p:cNvPr id="9" name="Picture 8">
            <a:extLst>
              <a:ext uri="{FF2B5EF4-FFF2-40B4-BE49-F238E27FC236}">
                <a16:creationId xmlns:a16="http://schemas.microsoft.com/office/drawing/2014/main" id="{CB8FF8D4-6DCD-4134-B5E1-C02BE4AD594C}"/>
              </a:ext>
            </a:extLst>
          </p:cNvPr>
          <p:cNvPicPr>
            <a:picLocks noChangeAspect="1"/>
          </p:cNvPicPr>
          <p:nvPr/>
        </p:nvPicPr>
        <p:blipFill>
          <a:blip r:embed="rId4"/>
          <a:stretch>
            <a:fillRect/>
          </a:stretch>
        </p:blipFill>
        <p:spPr>
          <a:xfrm>
            <a:off x="4297599" y="3516669"/>
            <a:ext cx="2573413" cy="2573413"/>
          </a:xfrm>
          <a:prstGeom prst="rect">
            <a:avLst/>
          </a:prstGeom>
        </p:spPr>
      </p:pic>
      <p:pic>
        <p:nvPicPr>
          <p:cNvPr id="10" name="Picture 9">
            <a:extLst>
              <a:ext uri="{FF2B5EF4-FFF2-40B4-BE49-F238E27FC236}">
                <a16:creationId xmlns:a16="http://schemas.microsoft.com/office/drawing/2014/main" id="{957785FE-2FA7-49DD-BDA1-1CCE2ABD0EC2}"/>
              </a:ext>
            </a:extLst>
          </p:cNvPr>
          <p:cNvPicPr>
            <a:picLocks noChangeAspect="1"/>
          </p:cNvPicPr>
          <p:nvPr/>
        </p:nvPicPr>
        <p:blipFill>
          <a:blip r:embed="rId5"/>
          <a:stretch>
            <a:fillRect/>
          </a:stretch>
        </p:blipFill>
        <p:spPr>
          <a:xfrm>
            <a:off x="8472487" y="239256"/>
            <a:ext cx="2029797" cy="1411048"/>
          </a:xfrm>
          <a:prstGeom prst="rect">
            <a:avLst/>
          </a:prstGeom>
        </p:spPr>
      </p:pic>
      <p:pic>
        <p:nvPicPr>
          <p:cNvPr id="11" name="Picture 10">
            <a:extLst>
              <a:ext uri="{FF2B5EF4-FFF2-40B4-BE49-F238E27FC236}">
                <a16:creationId xmlns:a16="http://schemas.microsoft.com/office/drawing/2014/main" id="{6C8566CE-D684-443F-85EB-73F27F47AB76}"/>
              </a:ext>
            </a:extLst>
          </p:cNvPr>
          <p:cNvPicPr>
            <a:picLocks noChangeAspect="1"/>
          </p:cNvPicPr>
          <p:nvPr/>
        </p:nvPicPr>
        <p:blipFill>
          <a:blip r:embed="rId6"/>
          <a:stretch>
            <a:fillRect/>
          </a:stretch>
        </p:blipFill>
        <p:spPr>
          <a:xfrm>
            <a:off x="1028717" y="225425"/>
            <a:ext cx="2690797" cy="1506846"/>
          </a:xfrm>
          <a:prstGeom prst="rect">
            <a:avLst/>
          </a:prstGeom>
        </p:spPr>
      </p:pic>
    </p:spTree>
    <p:extLst>
      <p:ext uri="{BB962C8B-B14F-4D97-AF65-F5344CB8AC3E}">
        <p14:creationId xmlns:p14="http://schemas.microsoft.com/office/powerpoint/2010/main" val="285163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7F1A-4758-40F0-BB9C-9324F1E0D577}"/>
              </a:ext>
            </a:extLst>
          </p:cNvPr>
          <p:cNvSpPr>
            <a:spLocks noGrp="1"/>
          </p:cNvSpPr>
          <p:nvPr>
            <p:ph type="title"/>
          </p:nvPr>
        </p:nvSpPr>
        <p:spPr/>
        <p:txBody>
          <a:bodyPr/>
          <a:lstStyle/>
          <a:p>
            <a:pPr algn="ctr"/>
            <a:r>
              <a:rPr lang="en-US" dirty="0">
                <a:solidFill>
                  <a:schemeClr val="bg1"/>
                </a:solidFill>
              </a:rPr>
              <a:t>New France</a:t>
            </a:r>
            <a:br>
              <a:rPr lang="en-US" dirty="0">
                <a:solidFill>
                  <a:schemeClr val="bg1"/>
                </a:solidFill>
              </a:rPr>
            </a:br>
            <a:r>
              <a:rPr lang="en-US" dirty="0">
                <a:solidFill>
                  <a:schemeClr val="bg1"/>
                </a:solidFill>
              </a:rPr>
              <a:t>1534-1763</a:t>
            </a:r>
          </a:p>
        </p:txBody>
      </p:sp>
      <p:sp>
        <p:nvSpPr>
          <p:cNvPr id="3" name="Content Placeholder 2">
            <a:extLst>
              <a:ext uri="{FF2B5EF4-FFF2-40B4-BE49-F238E27FC236}">
                <a16:creationId xmlns:a16="http://schemas.microsoft.com/office/drawing/2014/main" id="{888972D9-9A98-4730-9628-E0179D00D234}"/>
              </a:ext>
            </a:extLst>
          </p:cNvPr>
          <p:cNvSpPr>
            <a:spLocks noGrp="1"/>
          </p:cNvSpPr>
          <p:nvPr>
            <p:ph idx="1"/>
          </p:nvPr>
        </p:nvSpPr>
        <p:spPr/>
        <p:txBody>
          <a:bodyPr/>
          <a:lstStyle/>
          <a:p>
            <a:pPr marL="0" indent="0">
              <a:buNone/>
            </a:pPr>
            <a:r>
              <a:rPr lang="en-US" dirty="0">
                <a:solidFill>
                  <a:schemeClr val="bg1"/>
                </a:solidFill>
              </a:rPr>
              <a:t>In an effort to rival Spain, France began exploration in the early 1500’s and established it’s first colony in Quebec in 1608. French colonization would be very different than the Spaniards as they sought to befriend indigenous tribes as they engaged in the fur trade.</a:t>
            </a:r>
          </a:p>
          <a:p>
            <a:r>
              <a:rPr lang="en-US" dirty="0">
                <a:solidFill>
                  <a:schemeClr val="bg1"/>
                </a:solidFill>
              </a:rPr>
              <a:t>Samuel de Champlain</a:t>
            </a:r>
          </a:p>
          <a:p>
            <a:r>
              <a:rPr lang="en-US" dirty="0">
                <a:solidFill>
                  <a:schemeClr val="bg1"/>
                </a:solidFill>
              </a:rPr>
              <a:t>Jacques Cartier</a:t>
            </a:r>
          </a:p>
        </p:txBody>
      </p:sp>
      <p:pic>
        <p:nvPicPr>
          <p:cNvPr id="4" name="Picture 3">
            <a:extLst>
              <a:ext uri="{FF2B5EF4-FFF2-40B4-BE49-F238E27FC236}">
                <a16:creationId xmlns:a16="http://schemas.microsoft.com/office/drawing/2014/main" id="{58AFA57F-C1CD-4066-A061-EFDE7460B8BF}"/>
              </a:ext>
            </a:extLst>
          </p:cNvPr>
          <p:cNvPicPr>
            <a:picLocks noChangeAspect="1"/>
          </p:cNvPicPr>
          <p:nvPr/>
        </p:nvPicPr>
        <p:blipFill>
          <a:blip r:embed="rId2"/>
          <a:stretch>
            <a:fillRect/>
          </a:stretch>
        </p:blipFill>
        <p:spPr>
          <a:xfrm>
            <a:off x="8331509" y="3080643"/>
            <a:ext cx="3608957" cy="3657508"/>
          </a:xfrm>
          <a:prstGeom prst="rect">
            <a:avLst/>
          </a:prstGeom>
        </p:spPr>
      </p:pic>
      <p:pic>
        <p:nvPicPr>
          <p:cNvPr id="5" name="Picture 4">
            <a:extLst>
              <a:ext uri="{FF2B5EF4-FFF2-40B4-BE49-F238E27FC236}">
                <a16:creationId xmlns:a16="http://schemas.microsoft.com/office/drawing/2014/main" id="{3BE2985B-F281-494A-A46C-537EC1BAB6C1}"/>
              </a:ext>
            </a:extLst>
          </p:cNvPr>
          <p:cNvPicPr>
            <a:picLocks noChangeAspect="1"/>
          </p:cNvPicPr>
          <p:nvPr/>
        </p:nvPicPr>
        <p:blipFill>
          <a:blip r:embed="rId3"/>
          <a:stretch>
            <a:fillRect/>
          </a:stretch>
        </p:blipFill>
        <p:spPr>
          <a:xfrm>
            <a:off x="1101016" y="110331"/>
            <a:ext cx="2781300" cy="1647825"/>
          </a:xfrm>
          <a:prstGeom prst="rect">
            <a:avLst/>
          </a:prstGeom>
        </p:spPr>
      </p:pic>
      <p:pic>
        <p:nvPicPr>
          <p:cNvPr id="6" name="Picture 5">
            <a:extLst>
              <a:ext uri="{FF2B5EF4-FFF2-40B4-BE49-F238E27FC236}">
                <a16:creationId xmlns:a16="http://schemas.microsoft.com/office/drawing/2014/main" id="{219D3A56-D9D6-4400-8C83-2CEECAFDC6F1}"/>
              </a:ext>
            </a:extLst>
          </p:cNvPr>
          <p:cNvPicPr>
            <a:picLocks noChangeAspect="1"/>
          </p:cNvPicPr>
          <p:nvPr/>
        </p:nvPicPr>
        <p:blipFill>
          <a:blip r:embed="rId4"/>
          <a:stretch>
            <a:fillRect/>
          </a:stretch>
        </p:blipFill>
        <p:spPr>
          <a:xfrm>
            <a:off x="8554143" y="232430"/>
            <a:ext cx="2676109" cy="1590951"/>
          </a:xfrm>
          <a:prstGeom prst="rect">
            <a:avLst/>
          </a:prstGeom>
        </p:spPr>
      </p:pic>
      <p:pic>
        <p:nvPicPr>
          <p:cNvPr id="7" name="Picture 6">
            <a:extLst>
              <a:ext uri="{FF2B5EF4-FFF2-40B4-BE49-F238E27FC236}">
                <a16:creationId xmlns:a16="http://schemas.microsoft.com/office/drawing/2014/main" id="{6781C543-FF0D-4E02-82A9-2B5F5FC34AC2}"/>
              </a:ext>
            </a:extLst>
          </p:cNvPr>
          <p:cNvPicPr>
            <a:picLocks noChangeAspect="1"/>
          </p:cNvPicPr>
          <p:nvPr/>
        </p:nvPicPr>
        <p:blipFill>
          <a:blip r:embed="rId5"/>
          <a:stretch>
            <a:fillRect/>
          </a:stretch>
        </p:blipFill>
        <p:spPr>
          <a:xfrm>
            <a:off x="4605701" y="3940960"/>
            <a:ext cx="3410604" cy="2370940"/>
          </a:xfrm>
          <a:prstGeom prst="rect">
            <a:avLst/>
          </a:prstGeom>
        </p:spPr>
      </p:pic>
      <p:pic>
        <p:nvPicPr>
          <p:cNvPr id="8" name="Picture 7">
            <a:extLst>
              <a:ext uri="{FF2B5EF4-FFF2-40B4-BE49-F238E27FC236}">
                <a16:creationId xmlns:a16="http://schemas.microsoft.com/office/drawing/2014/main" id="{F7E24734-832E-4A0F-8595-106DD44BEF77}"/>
              </a:ext>
            </a:extLst>
          </p:cNvPr>
          <p:cNvPicPr>
            <a:picLocks noChangeAspect="1"/>
          </p:cNvPicPr>
          <p:nvPr/>
        </p:nvPicPr>
        <p:blipFill>
          <a:blip r:embed="rId6"/>
          <a:stretch>
            <a:fillRect/>
          </a:stretch>
        </p:blipFill>
        <p:spPr>
          <a:xfrm>
            <a:off x="1369586" y="4698830"/>
            <a:ext cx="2704730" cy="2028548"/>
          </a:xfrm>
          <a:prstGeom prst="rect">
            <a:avLst/>
          </a:prstGeom>
        </p:spPr>
      </p:pic>
    </p:spTree>
    <p:extLst>
      <p:ext uri="{BB962C8B-B14F-4D97-AF65-F5344CB8AC3E}">
        <p14:creationId xmlns:p14="http://schemas.microsoft.com/office/powerpoint/2010/main" val="3827988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37F6-F51B-48A3-8C1B-9AA2900AD751}"/>
              </a:ext>
            </a:extLst>
          </p:cNvPr>
          <p:cNvSpPr>
            <a:spLocks noGrp="1"/>
          </p:cNvSpPr>
          <p:nvPr>
            <p:ph type="title"/>
          </p:nvPr>
        </p:nvSpPr>
        <p:spPr/>
        <p:txBody>
          <a:bodyPr/>
          <a:lstStyle/>
          <a:p>
            <a:pPr algn="ctr"/>
            <a:r>
              <a:rPr lang="en-US" dirty="0">
                <a:solidFill>
                  <a:schemeClr val="bg1"/>
                </a:solidFill>
              </a:rPr>
              <a:t>New Netherlands</a:t>
            </a:r>
            <a:br>
              <a:rPr lang="en-US" dirty="0">
                <a:solidFill>
                  <a:schemeClr val="bg1"/>
                </a:solidFill>
              </a:rPr>
            </a:br>
            <a:r>
              <a:rPr lang="en-US" dirty="0">
                <a:solidFill>
                  <a:schemeClr val="bg1"/>
                </a:solidFill>
              </a:rPr>
              <a:t>1624-1664</a:t>
            </a:r>
          </a:p>
        </p:txBody>
      </p:sp>
      <p:sp>
        <p:nvSpPr>
          <p:cNvPr id="3" name="Content Placeholder 2">
            <a:extLst>
              <a:ext uri="{FF2B5EF4-FFF2-40B4-BE49-F238E27FC236}">
                <a16:creationId xmlns:a16="http://schemas.microsoft.com/office/drawing/2014/main" id="{53CD3649-236D-421B-9CAC-8D6F7D0C2B36}"/>
              </a:ext>
            </a:extLst>
          </p:cNvPr>
          <p:cNvSpPr>
            <a:spLocks noGrp="1"/>
          </p:cNvSpPr>
          <p:nvPr>
            <p:ph idx="1"/>
          </p:nvPr>
        </p:nvSpPr>
        <p:spPr/>
        <p:txBody>
          <a:bodyPr/>
          <a:lstStyle/>
          <a:p>
            <a:pPr marL="0" indent="0">
              <a:buNone/>
            </a:pPr>
            <a:r>
              <a:rPr lang="en-US" dirty="0">
                <a:solidFill>
                  <a:schemeClr val="bg1"/>
                </a:solidFill>
              </a:rPr>
              <a:t>The Dutch also got into the rivalry of exploration and colonization by establishing New Amsterdam on the tip of Manhattan island in 1624. The Dutch would establish a trading post for furs and other goods.</a:t>
            </a:r>
          </a:p>
          <a:p>
            <a:r>
              <a:rPr lang="en-US" dirty="0">
                <a:solidFill>
                  <a:schemeClr val="bg1"/>
                </a:solidFill>
              </a:rPr>
              <a:t>Dutch = Holland = Netherlands</a:t>
            </a:r>
          </a:p>
          <a:p>
            <a:r>
              <a:rPr lang="en-US" dirty="0">
                <a:solidFill>
                  <a:schemeClr val="bg1"/>
                </a:solidFill>
              </a:rPr>
              <a:t>Harlem, Brooklyn, Bronx, Manhattan, Yonkers are all Dutch names.</a:t>
            </a:r>
          </a:p>
        </p:txBody>
      </p:sp>
      <p:pic>
        <p:nvPicPr>
          <p:cNvPr id="4" name="Picture 3">
            <a:extLst>
              <a:ext uri="{FF2B5EF4-FFF2-40B4-BE49-F238E27FC236}">
                <a16:creationId xmlns:a16="http://schemas.microsoft.com/office/drawing/2014/main" id="{17319000-F723-4045-B21C-214656F0494F}"/>
              </a:ext>
            </a:extLst>
          </p:cNvPr>
          <p:cNvPicPr>
            <a:picLocks noChangeAspect="1"/>
          </p:cNvPicPr>
          <p:nvPr/>
        </p:nvPicPr>
        <p:blipFill>
          <a:blip r:embed="rId2"/>
          <a:stretch>
            <a:fillRect/>
          </a:stretch>
        </p:blipFill>
        <p:spPr>
          <a:xfrm>
            <a:off x="3772491" y="4307442"/>
            <a:ext cx="4340332" cy="2430586"/>
          </a:xfrm>
          <a:prstGeom prst="rect">
            <a:avLst/>
          </a:prstGeom>
        </p:spPr>
      </p:pic>
      <p:pic>
        <p:nvPicPr>
          <p:cNvPr id="5" name="Picture 4">
            <a:extLst>
              <a:ext uri="{FF2B5EF4-FFF2-40B4-BE49-F238E27FC236}">
                <a16:creationId xmlns:a16="http://schemas.microsoft.com/office/drawing/2014/main" id="{F3457B50-FC5C-4EA0-BF64-C6144ABA1A1F}"/>
              </a:ext>
            </a:extLst>
          </p:cNvPr>
          <p:cNvPicPr>
            <a:picLocks noChangeAspect="1"/>
          </p:cNvPicPr>
          <p:nvPr/>
        </p:nvPicPr>
        <p:blipFill>
          <a:blip r:embed="rId3"/>
          <a:stretch>
            <a:fillRect/>
          </a:stretch>
        </p:blipFill>
        <p:spPr>
          <a:xfrm>
            <a:off x="11111715" y="2902997"/>
            <a:ext cx="757482" cy="850381"/>
          </a:xfrm>
          <a:prstGeom prst="rect">
            <a:avLst/>
          </a:prstGeom>
        </p:spPr>
      </p:pic>
      <p:pic>
        <p:nvPicPr>
          <p:cNvPr id="6" name="Picture 5">
            <a:extLst>
              <a:ext uri="{FF2B5EF4-FFF2-40B4-BE49-F238E27FC236}">
                <a16:creationId xmlns:a16="http://schemas.microsoft.com/office/drawing/2014/main" id="{3047B1D1-C454-41DC-80A7-07BFDAC67E8C}"/>
              </a:ext>
            </a:extLst>
          </p:cNvPr>
          <p:cNvPicPr>
            <a:picLocks noChangeAspect="1"/>
          </p:cNvPicPr>
          <p:nvPr/>
        </p:nvPicPr>
        <p:blipFill>
          <a:blip r:embed="rId4"/>
          <a:stretch>
            <a:fillRect/>
          </a:stretch>
        </p:blipFill>
        <p:spPr>
          <a:xfrm>
            <a:off x="8386135" y="4653680"/>
            <a:ext cx="3240977" cy="1951315"/>
          </a:xfrm>
          <a:prstGeom prst="rect">
            <a:avLst/>
          </a:prstGeom>
        </p:spPr>
      </p:pic>
      <p:pic>
        <p:nvPicPr>
          <p:cNvPr id="7" name="Picture 6">
            <a:extLst>
              <a:ext uri="{FF2B5EF4-FFF2-40B4-BE49-F238E27FC236}">
                <a16:creationId xmlns:a16="http://schemas.microsoft.com/office/drawing/2014/main" id="{9F45B8FA-BABD-4467-946F-E9BA49405B26}"/>
              </a:ext>
            </a:extLst>
          </p:cNvPr>
          <p:cNvPicPr>
            <a:picLocks noChangeAspect="1"/>
          </p:cNvPicPr>
          <p:nvPr/>
        </p:nvPicPr>
        <p:blipFill>
          <a:blip r:embed="rId5"/>
          <a:stretch>
            <a:fillRect/>
          </a:stretch>
        </p:blipFill>
        <p:spPr>
          <a:xfrm>
            <a:off x="8733407" y="162828"/>
            <a:ext cx="2546434" cy="1527860"/>
          </a:xfrm>
          <a:prstGeom prst="rect">
            <a:avLst/>
          </a:prstGeom>
        </p:spPr>
      </p:pic>
      <p:pic>
        <p:nvPicPr>
          <p:cNvPr id="9" name="Picture 8">
            <a:extLst>
              <a:ext uri="{FF2B5EF4-FFF2-40B4-BE49-F238E27FC236}">
                <a16:creationId xmlns:a16="http://schemas.microsoft.com/office/drawing/2014/main" id="{BDDA6752-E676-46CC-8DA9-C62283749015}"/>
              </a:ext>
            </a:extLst>
          </p:cNvPr>
          <p:cNvPicPr>
            <a:picLocks noChangeAspect="1"/>
          </p:cNvPicPr>
          <p:nvPr/>
        </p:nvPicPr>
        <p:blipFill>
          <a:blip r:embed="rId6"/>
          <a:stretch>
            <a:fillRect/>
          </a:stretch>
        </p:blipFill>
        <p:spPr>
          <a:xfrm>
            <a:off x="563518" y="4454573"/>
            <a:ext cx="3105121" cy="2136323"/>
          </a:xfrm>
          <a:prstGeom prst="rect">
            <a:avLst/>
          </a:prstGeom>
        </p:spPr>
      </p:pic>
      <p:pic>
        <p:nvPicPr>
          <p:cNvPr id="10" name="Picture 9">
            <a:extLst>
              <a:ext uri="{FF2B5EF4-FFF2-40B4-BE49-F238E27FC236}">
                <a16:creationId xmlns:a16="http://schemas.microsoft.com/office/drawing/2014/main" id="{85049D26-B20B-4D8A-9EBE-8FE6F34ED0E1}"/>
              </a:ext>
            </a:extLst>
          </p:cNvPr>
          <p:cNvPicPr>
            <a:picLocks noChangeAspect="1"/>
          </p:cNvPicPr>
          <p:nvPr/>
        </p:nvPicPr>
        <p:blipFill>
          <a:blip r:embed="rId7"/>
          <a:stretch>
            <a:fillRect/>
          </a:stretch>
        </p:blipFill>
        <p:spPr>
          <a:xfrm>
            <a:off x="1127466" y="267104"/>
            <a:ext cx="2331128" cy="1398677"/>
          </a:xfrm>
          <a:prstGeom prst="rect">
            <a:avLst/>
          </a:prstGeom>
        </p:spPr>
      </p:pic>
    </p:spTree>
    <p:extLst>
      <p:ext uri="{BB962C8B-B14F-4D97-AF65-F5344CB8AC3E}">
        <p14:creationId xmlns:p14="http://schemas.microsoft.com/office/powerpoint/2010/main" val="2214588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52DA6-FC5E-4100-969C-CF85AC65C9EF}"/>
              </a:ext>
            </a:extLst>
          </p:cNvPr>
          <p:cNvSpPr>
            <a:spLocks noGrp="1"/>
          </p:cNvSpPr>
          <p:nvPr>
            <p:ph type="title"/>
          </p:nvPr>
        </p:nvSpPr>
        <p:spPr/>
        <p:txBody>
          <a:bodyPr/>
          <a:lstStyle/>
          <a:p>
            <a:pPr algn="ctr"/>
            <a:r>
              <a:rPr lang="en-US">
                <a:solidFill>
                  <a:schemeClr val="bg1"/>
                </a:solidFill>
              </a:rPr>
              <a:t>English Colonization</a:t>
            </a:r>
            <a:endParaRPr lang="en-US" dirty="0">
              <a:solidFill>
                <a:schemeClr val="bg1"/>
              </a:solidFill>
            </a:endParaRPr>
          </a:p>
        </p:txBody>
      </p:sp>
      <p:sp>
        <p:nvSpPr>
          <p:cNvPr id="3" name="Content Placeholder 2">
            <a:extLst>
              <a:ext uri="{FF2B5EF4-FFF2-40B4-BE49-F238E27FC236}">
                <a16:creationId xmlns:a16="http://schemas.microsoft.com/office/drawing/2014/main" id="{E447802E-9209-41E6-AADF-D3A4D3C4D3FA}"/>
              </a:ext>
            </a:extLst>
          </p:cNvPr>
          <p:cNvSpPr>
            <a:spLocks noGrp="1"/>
          </p:cNvSpPr>
          <p:nvPr>
            <p:ph idx="1"/>
          </p:nvPr>
        </p:nvSpPr>
        <p:spPr/>
        <p:txBody>
          <a:bodyPr/>
          <a:lstStyle/>
          <a:p>
            <a:pPr marL="0" indent="0">
              <a:buNone/>
            </a:pPr>
            <a:r>
              <a:rPr lang="en-US" dirty="0">
                <a:solidFill>
                  <a:schemeClr val="bg1"/>
                </a:solidFill>
              </a:rPr>
              <a:t>In 1588, England defeated the Spanish “Invincible” Armada. With Spain weakened, England was free to explore and colonize the Atlantic coast of North America. In 1607, Jamestown, Virginia became the first permanent settlement in the New World for England.</a:t>
            </a:r>
          </a:p>
        </p:txBody>
      </p:sp>
      <p:pic>
        <p:nvPicPr>
          <p:cNvPr id="4" name="Picture 3">
            <a:extLst>
              <a:ext uri="{FF2B5EF4-FFF2-40B4-BE49-F238E27FC236}">
                <a16:creationId xmlns:a16="http://schemas.microsoft.com/office/drawing/2014/main" id="{FB25544D-F4A6-4186-9D36-64DB95533D9B}"/>
              </a:ext>
            </a:extLst>
          </p:cNvPr>
          <p:cNvPicPr>
            <a:picLocks noChangeAspect="1"/>
          </p:cNvPicPr>
          <p:nvPr/>
        </p:nvPicPr>
        <p:blipFill>
          <a:blip r:embed="rId2"/>
          <a:stretch>
            <a:fillRect/>
          </a:stretch>
        </p:blipFill>
        <p:spPr>
          <a:xfrm>
            <a:off x="3689558" y="3531212"/>
            <a:ext cx="4619942" cy="3220256"/>
          </a:xfrm>
          <a:prstGeom prst="rect">
            <a:avLst/>
          </a:prstGeom>
        </p:spPr>
      </p:pic>
      <p:pic>
        <p:nvPicPr>
          <p:cNvPr id="5" name="Picture 4">
            <a:extLst>
              <a:ext uri="{FF2B5EF4-FFF2-40B4-BE49-F238E27FC236}">
                <a16:creationId xmlns:a16="http://schemas.microsoft.com/office/drawing/2014/main" id="{64B835D5-2329-4079-8CB0-65E294D7CF2F}"/>
              </a:ext>
            </a:extLst>
          </p:cNvPr>
          <p:cNvPicPr>
            <a:picLocks noChangeAspect="1"/>
          </p:cNvPicPr>
          <p:nvPr/>
        </p:nvPicPr>
        <p:blipFill>
          <a:blip r:embed="rId3"/>
          <a:stretch>
            <a:fillRect/>
          </a:stretch>
        </p:blipFill>
        <p:spPr>
          <a:xfrm>
            <a:off x="838200" y="3531212"/>
            <a:ext cx="2535685" cy="3194963"/>
          </a:xfrm>
          <a:prstGeom prst="rect">
            <a:avLst/>
          </a:prstGeom>
        </p:spPr>
      </p:pic>
      <p:pic>
        <p:nvPicPr>
          <p:cNvPr id="6" name="Picture 5">
            <a:extLst>
              <a:ext uri="{FF2B5EF4-FFF2-40B4-BE49-F238E27FC236}">
                <a16:creationId xmlns:a16="http://schemas.microsoft.com/office/drawing/2014/main" id="{4B9D3E85-C8BE-404D-944B-1B04C54F8FFB}"/>
              </a:ext>
            </a:extLst>
          </p:cNvPr>
          <p:cNvPicPr>
            <a:picLocks noChangeAspect="1"/>
          </p:cNvPicPr>
          <p:nvPr/>
        </p:nvPicPr>
        <p:blipFill>
          <a:blip r:embed="rId4"/>
          <a:stretch>
            <a:fillRect/>
          </a:stretch>
        </p:blipFill>
        <p:spPr>
          <a:xfrm>
            <a:off x="8402521" y="3531211"/>
            <a:ext cx="3483986" cy="3194963"/>
          </a:xfrm>
          <a:prstGeom prst="rect">
            <a:avLst/>
          </a:prstGeom>
        </p:spPr>
      </p:pic>
      <p:pic>
        <p:nvPicPr>
          <p:cNvPr id="7" name="Picture 6">
            <a:extLst>
              <a:ext uri="{FF2B5EF4-FFF2-40B4-BE49-F238E27FC236}">
                <a16:creationId xmlns:a16="http://schemas.microsoft.com/office/drawing/2014/main" id="{6B554F55-D55F-4951-9200-84C68A569331}"/>
              </a:ext>
            </a:extLst>
          </p:cNvPr>
          <p:cNvPicPr>
            <a:picLocks noChangeAspect="1"/>
          </p:cNvPicPr>
          <p:nvPr/>
        </p:nvPicPr>
        <p:blipFill>
          <a:blip r:embed="rId5"/>
          <a:stretch>
            <a:fillRect/>
          </a:stretch>
        </p:blipFill>
        <p:spPr>
          <a:xfrm>
            <a:off x="1175922" y="295134"/>
            <a:ext cx="2197963" cy="1462644"/>
          </a:xfrm>
          <a:prstGeom prst="rect">
            <a:avLst/>
          </a:prstGeom>
        </p:spPr>
      </p:pic>
      <p:pic>
        <p:nvPicPr>
          <p:cNvPr id="8" name="Picture 7">
            <a:extLst>
              <a:ext uri="{FF2B5EF4-FFF2-40B4-BE49-F238E27FC236}">
                <a16:creationId xmlns:a16="http://schemas.microsoft.com/office/drawing/2014/main" id="{429CB1B0-B5E1-4AC2-807D-83CE32596FEC}"/>
              </a:ext>
            </a:extLst>
          </p:cNvPr>
          <p:cNvPicPr>
            <a:picLocks noChangeAspect="1"/>
          </p:cNvPicPr>
          <p:nvPr/>
        </p:nvPicPr>
        <p:blipFill>
          <a:blip r:embed="rId6"/>
          <a:stretch>
            <a:fillRect/>
          </a:stretch>
        </p:blipFill>
        <p:spPr>
          <a:xfrm>
            <a:off x="8758720" y="365123"/>
            <a:ext cx="2321092" cy="1392655"/>
          </a:xfrm>
          <a:prstGeom prst="rect">
            <a:avLst/>
          </a:prstGeom>
        </p:spPr>
      </p:pic>
    </p:spTree>
    <p:extLst>
      <p:ext uri="{BB962C8B-B14F-4D97-AF65-F5344CB8AC3E}">
        <p14:creationId xmlns:p14="http://schemas.microsoft.com/office/powerpoint/2010/main" val="46330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2855-827A-4E14-A7BA-7C8414A9C5B2}"/>
              </a:ext>
            </a:extLst>
          </p:cNvPr>
          <p:cNvSpPr>
            <a:spLocks noGrp="1"/>
          </p:cNvSpPr>
          <p:nvPr>
            <p:ph type="title"/>
          </p:nvPr>
        </p:nvSpPr>
        <p:spPr/>
        <p:txBody>
          <a:bodyPr/>
          <a:lstStyle/>
          <a:p>
            <a:pPr algn="ctr"/>
            <a:r>
              <a:rPr lang="en-US" dirty="0">
                <a:solidFill>
                  <a:schemeClr val="bg1"/>
                </a:solidFill>
              </a:rPr>
              <a:t>13 Colonies</a:t>
            </a:r>
          </a:p>
        </p:txBody>
      </p:sp>
      <p:sp>
        <p:nvSpPr>
          <p:cNvPr id="3" name="Content Placeholder 2">
            <a:extLst>
              <a:ext uri="{FF2B5EF4-FFF2-40B4-BE49-F238E27FC236}">
                <a16:creationId xmlns:a16="http://schemas.microsoft.com/office/drawing/2014/main" id="{18FE6FEE-AA76-417E-8F7D-ADAB2D3A1968}"/>
              </a:ext>
            </a:extLst>
          </p:cNvPr>
          <p:cNvSpPr>
            <a:spLocks noGrp="1"/>
          </p:cNvSpPr>
          <p:nvPr>
            <p:ph idx="1"/>
          </p:nvPr>
        </p:nvSpPr>
        <p:spPr/>
        <p:txBody>
          <a:bodyPr>
            <a:normAutofit fontScale="62500" lnSpcReduction="20000"/>
          </a:bodyPr>
          <a:lstStyle/>
          <a:p>
            <a:pPr marL="514350" indent="-514350">
              <a:buFont typeface="+mj-lt"/>
              <a:buAutoNum type="arabicPeriod"/>
            </a:pPr>
            <a:r>
              <a:rPr lang="en-US" dirty="0">
                <a:solidFill>
                  <a:schemeClr val="bg1"/>
                </a:solidFill>
              </a:rPr>
              <a:t>Virginia (1607)		New Hampshire</a:t>
            </a:r>
          </a:p>
          <a:p>
            <a:pPr marL="514350" indent="-514350">
              <a:buFont typeface="+mj-lt"/>
              <a:buAutoNum type="arabicPeriod"/>
            </a:pPr>
            <a:r>
              <a:rPr lang="en-US" dirty="0">
                <a:solidFill>
                  <a:schemeClr val="bg1"/>
                </a:solidFill>
              </a:rPr>
              <a:t>Massachusetts (1620)		Massachusetts</a:t>
            </a:r>
          </a:p>
          <a:p>
            <a:pPr marL="514350" indent="-514350">
              <a:buFont typeface="+mj-lt"/>
              <a:buAutoNum type="arabicPeriod"/>
            </a:pPr>
            <a:r>
              <a:rPr lang="en-US" dirty="0">
                <a:solidFill>
                  <a:schemeClr val="bg1"/>
                </a:solidFill>
              </a:rPr>
              <a:t>New Hampshire (1623)		Rhode Island</a:t>
            </a:r>
          </a:p>
          <a:p>
            <a:pPr marL="514350" indent="-514350">
              <a:buFont typeface="+mj-lt"/>
              <a:buAutoNum type="arabicPeriod"/>
            </a:pPr>
            <a:r>
              <a:rPr lang="en-US" dirty="0">
                <a:solidFill>
                  <a:schemeClr val="bg1"/>
                </a:solidFill>
              </a:rPr>
              <a:t>Maryland (1634)		Connecticut</a:t>
            </a:r>
          </a:p>
          <a:p>
            <a:pPr marL="514350" indent="-514350">
              <a:buFont typeface="+mj-lt"/>
              <a:buAutoNum type="arabicPeriod"/>
            </a:pPr>
            <a:r>
              <a:rPr lang="en-US" dirty="0">
                <a:solidFill>
                  <a:schemeClr val="bg1"/>
                </a:solidFill>
              </a:rPr>
              <a:t>Connecticut (1635)		New York</a:t>
            </a:r>
          </a:p>
          <a:p>
            <a:pPr marL="514350" indent="-514350">
              <a:buFont typeface="+mj-lt"/>
              <a:buAutoNum type="arabicPeriod"/>
            </a:pPr>
            <a:r>
              <a:rPr lang="en-US" dirty="0">
                <a:solidFill>
                  <a:schemeClr val="bg1"/>
                </a:solidFill>
              </a:rPr>
              <a:t>Rhode Island (1636)		New Jersey</a:t>
            </a:r>
          </a:p>
          <a:p>
            <a:pPr marL="514350" indent="-514350">
              <a:buFont typeface="+mj-lt"/>
              <a:buAutoNum type="arabicPeriod"/>
            </a:pPr>
            <a:r>
              <a:rPr lang="en-US" dirty="0">
                <a:solidFill>
                  <a:schemeClr val="bg1"/>
                </a:solidFill>
              </a:rPr>
              <a:t>Delaware (1638)		Delaware</a:t>
            </a:r>
          </a:p>
          <a:p>
            <a:pPr marL="514350" indent="-514350">
              <a:buFont typeface="+mj-lt"/>
              <a:buAutoNum type="arabicPeriod"/>
            </a:pPr>
            <a:r>
              <a:rPr lang="en-US" dirty="0">
                <a:solidFill>
                  <a:schemeClr val="bg1"/>
                </a:solidFill>
              </a:rPr>
              <a:t>North Carolina (1653)		Pennsylvania</a:t>
            </a:r>
          </a:p>
          <a:p>
            <a:pPr marL="514350" indent="-514350">
              <a:buFont typeface="+mj-lt"/>
              <a:buAutoNum type="arabicPeriod"/>
            </a:pPr>
            <a:r>
              <a:rPr lang="en-US" dirty="0">
                <a:solidFill>
                  <a:schemeClr val="bg1"/>
                </a:solidFill>
              </a:rPr>
              <a:t>South Carolina (1663)		Maryland</a:t>
            </a:r>
          </a:p>
          <a:p>
            <a:pPr marL="514350" indent="-514350">
              <a:buFont typeface="+mj-lt"/>
              <a:buAutoNum type="arabicPeriod"/>
            </a:pPr>
            <a:r>
              <a:rPr lang="en-US" dirty="0">
                <a:solidFill>
                  <a:schemeClr val="bg1"/>
                </a:solidFill>
              </a:rPr>
              <a:t>New Jersey (1664)		Virginia</a:t>
            </a:r>
          </a:p>
          <a:p>
            <a:pPr marL="514350" indent="-514350">
              <a:buFont typeface="+mj-lt"/>
              <a:buAutoNum type="arabicPeriod"/>
            </a:pPr>
            <a:r>
              <a:rPr lang="en-US" dirty="0">
                <a:solidFill>
                  <a:schemeClr val="bg1"/>
                </a:solidFill>
              </a:rPr>
              <a:t>New York (1664)		North Carolina</a:t>
            </a:r>
          </a:p>
          <a:p>
            <a:pPr marL="514350" indent="-514350">
              <a:buFont typeface="+mj-lt"/>
              <a:buAutoNum type="arabicPeriod"/>
            </a:pPr>
            <a:r>
              <a:rPr lang="en-US" dirty="0">
                <a:solidFill>
                  <a:schemeClr val="bg1"/>
                </a:solidFill>
              </a:rPr>
              <a:t>Pennsylvania (1682)		South Carolina</a:t>
            </a:r>
          </a:p>
          <a:p>
            <a:pPr marL="514350" indent="-514350">
              <a:buFont typeface="+mj-lt"/>
              <a:buAutoNum type="arabicPeriod"/>
            </a:pPr>
            <a:r>
              <a:rPr lang="en-US" dirty="0">
                <a:solidFill>
                  <a:schemeClr val="bg1"/>
                </a:solidFill>
              </a:rPr>
              <a:t>Georgia (1732)		Georgia</a:t>
            </a:r>
          </a:p>
        </p:txBody>
      </p:sp>
      <p:pic>
        <p:nvPicPr>
          <p:cNvPr id="6" name="Picture 5">
            <a:extLst>
              <a:ext uri="{FF2B5EF4-FFF2-40B4-BE49-F238E27FC236}">
                <a16:creationId xmlns:a16="http://schemas.microsoft.com/office/drawing/2014/main" id="{54FE5B1A-85E8-4C15-BE68-41AAB303B991}"/>
              </a:ext>
            </a:extLst>
          </p:cNvPr>
          <p:cNvPicPr>
            <a:picLocks noChangeAspect="1"/>
          </p:cNvPicPr>
          <p:nvPr/>
        </p:nvPicPr>
        <p:blipFill>
          <a:blip r:embed="rId2"/>
          <a:stretch>
            <a:fillRect/>
          </a:stretch>
        </p:blipFill>
        <p:spPr>
          <a:xfrm>
            <a:off x="6788773" y="1410486"/>
            <a:ext cx="4856048" cy="5194500"/>
          </a:xfrm>
          <a:prstGeom prst="rect">
            <a:avLst/>
          </a:prstGeom>
        </p:spPr>
      </p:pic>
    </p:spTree>
    <p:extLst>
      <p:ext uri="{BB962C8B-B14F-4D97-AF65-F5344CB8AC3E}">
        <p14:creationId xmlns:p14="http://schemas.microsoft.com/office/powerpoint/2010/main" val="905709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5032-1DCD-4596-BD06-C3191F035FBC}"/>
              </a:ext>
            </a:extLst>
          </p:cNvPr>
          <p:cNvSpPr>
            <a:spLocks noGrp="1"/>
          </p:cNvSpPr>
          <p:nvPr>
            <p:ph type="title"/>
          </p:nvPr>
        </p:nvSpPr>
        <p:spPr/>
        <p:txBody>
          <a:bodyPr/>
          <a:lstStyle/>
          <a:p>
            <a:pPr algn="ctr"/>
            <a:r>
              <a:rPr lang="en-US" dirty="0">
                <a:solidFill>
                  <a:schemeClr val="bg1"/>
                </a:solidFill>
              </a:rPr>
              <a:t>13 Colonies</a:t>
            </a:r>
          </a:p>
        </p:txBody>
      </p:sp>
      <p:sp>
        <p:nvSpPr>
          <p:cNvPr id="3" name="Content Placeholder 2">
            <a:extLst>
              <a:ext uri="{FF2B5EF4-FFF2-40B4-BE49-F238E27FC236}">
                <a16:creationId xmlns:a16="http://schemas.microsoft.com/office/drawing/2014/main" id="{D6377405-E360-4F81-9C07-F8869F586FE0}"/>
              </a:ext>
            </a:extLst>
          </p:cNvPr>
          <p:cNvSpPr>
            <a:spLocks noGrp="1"/>
          </p:cNvSpPr>
          <p:nvPr>
            <p:ph idx="1"/>
          </p:nvPr>
        </p:nvSpPr>
        <p:spPr/>
        <p:txBody>
          <a:bodyPr/>
          <a:lstStyle/>
          <a:p>
            <a:pPr marL="0" indent="0">
              <a:buNone/>
            </a:pPr>
            <a:r>
              <a:rPr lang="en-US" dirty="0">
                <a:solidFill>
                  <a:schemeClr val="bg1"/>
                </a:solidFill>
              </a:rPr>
              <a:t>With the success of Jamestown, more English colonies would develop, eventually leading to 13 Colonies. The colonies could be divided into three distinct regions:</a:t>
            </a:r>
          </a:p>
          <a:p>
            <a:r>
              <a:rPr lang="en-US" dirty="0">
                <a:solidFill>
                  <a:schemeClr val="bg1"/>
                </a:solidFill>
              </a:rPr>
              <a:t>New England = Northern Colonies</a:t>
            </a:r>
          </a:p>
          <a:p>
            <a:r>
              <a:rPr lang="en-US" dirty="0">
                <a:solidFill>
                  <a:schemeClr val="bg1"/>
                </a:solidFill>
              </a:rPr>
              <a:t>Mid-Atlantic = Middle Colonies</a:t>
            </a:r>
          </a:p>
          <a:p>
            <a:r>
              <a:rPr lang="en-US" dirty="0">
                <a:solidFill>
                  <a:schemeClr val="bg1"/>
                </a:solidFill>
              </a:rPr>
              <a:t>Southern = Southern Colonies</a:t>
            </a:r>
          </a:p>
        </p:txBody>
      </p:sp>
      <p:pic>
        <p:nvPicPr>
          <p:cNvPr id="4" name="Picture 3">
            <a:extLst>
              <a:ext uri="{FF2B5EF4-FFF2-40B4-BE49-F238E27FC236}">
                <a16:creationId xmlns:a16="http://schemas.microsoft.com/office/drawing/2014/main" id="{7BEDDEFE-8E3D-4627-A3ED-B6AEE7E53B22}"/>
              </a:ext>
            </a:extLst>
          </p:cNvPr>
          <p:cNvPicPr>
            <a:picLocks noChangeAspect="1"/>
          </p:cNvPicPr>
          <p:nvPr/>
        </p:nvPicPr>
        <p:blipFill>
          <a:blip r:embed="rId2"/>
          <a:stretch>
            <a:fillRect/>
          </a:stretch>
        </p:blipFill>
        <p:spPr>
          <a:xfrm>
            <a:off x="6518771" y="2725444"/>
            <a:ext cx="3137535" cy="4061534"/>
          </a:xfrm>
          <a:prstGeom prst="rect">
            <a:avLst/>
          </a:prstGeom>
        </p:spPr>
      </p:pic>
    </p:spTree>
    <p:extLst>
      <p:ext uri="{BB962C8B-B14F-4D97-AF65-F5344CB8AC3E}">
        <p14:creationId xmlns:p14="http://schemas.microsoft.com/office/powerpoint/2010/main" val="2165563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E875-5789-4D7C-834C-5D2ECD8C36F7}"/>
              </a:ext>
            </a:extLst>
          </p:cNvPr>
          <p:cNvSpPr>
            <a:spLocks noGrp="1"/>
          </p:cNvSpPr>
          <p:nvPr>
            <p:ph type="title"/>
          </p:nvPr>
        </p:nvSpPr>
        <p:spPr/>
        <p:txBody>
          <a:bodyPr/>
          <a:lstStyle/>
          <a:p>
            <a:pPr algn="ctr"/>
            <a:r>
              <a:rPr lang="en-US" dirty="0">
                <a:solidFill>
                  <a:schemeClr val="bg1"/>
                </a:solidFill>
              </a:rPr>
              <a:t>New England Colonies</a:t>
            </a:r>
          </a:p>
        </p:txBody>
      </p:sp>
      <p:sp>
        <p:nvSpPr>
          <p:cNvPr id="3" name="Content Placeholder 2">
            <a:extLst>
              <a:ext uri="{FF2B5EF4-FFF2-40B4-BE49-F238E27FC236}">
                <a16:creationId xmlns:a16="http://schemas.microsoft.com/office/drawing/2014/main" id="{B80FB481-C087-4629-B910-89823C1DD0B4}"/>
              </a:ext>
            </a:extLst>
          </p:cNvPr>
          <p:cNvSpPr>
            <a:spLocks noGrp="1"/>
          </p:cNvSpPr>
          <p:nvPr>
            <p:ph idx="1"/>
          </p:nvPr>
        </p:nvSpPr>
        <p:spPr>
          <a:xfrm>
            <a:off x="838200" y="1825625"/>
            <a:ext cx="10515600" cy="4421765"/>
          </a:xfrm>
        </p:spPr>
        <p:txBody>
          <a:bodyPr>
            <a:normAutofit fontScale="85000" lnSpcReduction="20000"/>
          </a:bodyPr>
          <a:lstStyle/>
          <a:p>
            <a:pPr marL="0" indent="0">
              <a:buNone/>
            </a:pPr>
            <a:r>
              <a:rPr lang="en-US" dirty="0">
                <a:solidFill>
                  <a:schemeClr val="bg1"/>
                </a:solidFill>
              </a:rPr>
              <a:t>The New England colonies were first settled by the Pilgrims or “Puritans” on November 11, 1620 in an effort to establish a Protestant religious order free from British persecution. Economically they were known for abundant forests, fur trading, and fishing. They provided many cultural contributions:</a:t>
            </a:r>
          </a:p>
          <a:p>
            <a:r>
              <a:rPr lang="en-US" dirty="0">
                <a:solidFill>
                  <a:schemeClr val="bg1"/>
                </a:solidFill>
              </a:rPr>
              <a:t>Boston is the largest city</a:t>
            </a:r>
          </a:p>
          <a:p>
            <a:r>
              <a:rPr lang="en-US" dirty="0">
                <a:solidFill>
                  <a:schemeClr val="bg1"/>
                </a:solidFill>
              </a:rPr>
              <a:t>Mayflower Compact (1620)</a:t>
            </a:r>
          </a:p>
          <a:p>
            <a:r>
              <a:rPr lang="en-US" dirty="0">
                <a:solidFill>
                  <a:schemeClr val="bg1"/>
                </a:solidFill>
              </a:rPr>
              <a:t>Thanksgiving (1621)</a:t>
            </a:r>
          </a:p>
          <a:p>
            <a:r>
              <a:rPr lang="en-US" dirty="0">
                <a:solidFill>
                  <a:schemeClr val="bg1"/>
                </a:solidFill>
              </a:rPr>
              <a:t>Religious Freedom</a:t>
            </a:r>
          </a:p>
          <a:p>
            <a:r>
              <a:rPr lang="en-US" dirty="0">
                <a:solidFill>
                  <a:schemeClr val="bg1"/>
                </a:solidFill>
              </a:rPr>
              <a:t>Public &amp; Private Education</a:t>
            </a:r>
          </a:p>
          <a:p>
            <a:r>
              <a:rPr lang="en-US" dirty="0">
                <a:solidFill>
                  <a:schemeClr val="bg1"/>
                </a:solidFill>
              </a:rPr>
              <a:t>Town Hall Meetings</a:t>
            </a:r>
          </a:p>
          <a:p>
            <a:r>
              <a:rPr lang="en-US" dirty="0">
                <a:solidFill>
                  <a:schemeClr val="bg1"/>
                </a:solidFill>
              </a:rPr>
              <a:t>Ship building and commercial fishing</a:t>
            </a:r>
          </a:p>
          <a:p>
            <a:r>
              <a:rPr lang="en-US" dirty="0">
                <a:solidFill>
                  <a:schemeClr val="bg1"/>
                </a:solidFill>
              </a:rPr>
              <a:t>rocky soil and short growing season</a:t>
            </a:r>
          </a:p>
          <a:p>
            <a:endParaRPr lang="en-US" dirty="0">
              <a:solidFill>
                <a:schemeClr val="bg1"/>
              </a:solidFill>
            </a:endParaRPr>
          </a:p>
        </p:txBody>
      </p:sp>
      <p:pic>
        <p:nvPicPr>
          <p:cNvPr id="5" name="Picture 4">
            <a:extLst>
              <a:ext uri="{FF2B5EF4-FFF2-40B4-BE49-F238E27FC236}">
                <a16:creationId xmlns:a16="http://schemas.microsoft.com/office/drawing/2014/main" id="{A6A777C9-45F1-41AC-868A-F9294DB8F71D}"/>
              </a:ext>
            </a:extLst>
          </p:cNvPr>
          <p:cNvPicPr>
            <a:picLocks noChangeAspect="1"/>
          </p:cNvPicPr>
          <p:nvPr/>
        </p:nvPicPr>
        <p:blipFill>
          <a:blip r:embed="rId2"/>
          <a:stretch>
            <a:fillRect/>
          </a:stretch>
        </p:blipFill>
        <p:spPr>
          <a:xfrm>
            <a:off x="7237196" y="2980315"/>
            <a:ext cx="2600325" cy="3267075"/>
          </a:xfrm>
          <a:prstGeom prst="rect">
            <a:avLst/>
          </a:prstGeom>
        </p:spPr>
      </p:pic>
      <p:pic>
        <p:nvPicPr>
          <p:cNvPr id="6" name="Picture 5">
            <a:extLst>
              <a:ext uri="{FF2B5EF4-FFF2-40B4-BE49-F238E27FC236}">
                <a16:creationId xmlns:a16="http://schemas.microsoft.com/office/drawing/2014/main" id="{E18AC27D-DC9C-40B1-A4E4-E50B855DA0EA}"/>
              </a:ext>
            </a:extLst>
          </p:cNvPr>
          <p:cNvPicPr>
            <a:picLocks noChangeAspect="1"/>
          </p:cNvPicPr>
          <p:nvPr/>
        </p:nvPicPr>
        <p:blipFill>
          <a:blip r:embed="rId3"/>
          <a:stretch>
            <a:fillRect/>
          </a:stretch>
        </p:blipFill>
        <p:spPr>
          <a:xfrm>
            <a:off x="9020962" y="220505"/>
            <a:ext cx="2209292" cy="1470183"/>
          </a:xfrm>
          <a:prstGeom prst="rect">
            <a:avLst/>
          </a:prstGeom>
        </p:spPr>
      </p:pic>
      <p:pic>
        <p:nvPicPr>
          <p:cNvPr id="7" name="Picture 6">
            <a:extLst>
              <a:ext uri="{FF2B5EF4-FFF2-40B4-BE49-F238E27FC236}">
                <a16:creationId xmlns:a16="http://schemas.microsoft.com/office/drawing/2014/main" id="{D589A649-B063-4A93-9165-D2776E44E679}"/>
              </a:ext>
            </a:extLst>
          </p:cNvPr>
          <p:cNvPicPr>
            <a:picLocks noChangeAspect="1"/>
          </p:cNvPicPr>
          <p:nvPr/>
        </p:nvPicPr>
        <p:blipFill>
          <a:blip r:embed="rId4"/>
          <a:stretch>
            <a:fillRect/>
          </a:stretch>
        </p:blipFill>
        <p:spPr>
          <a:xfrm>
            <a:off x="692643" y="220505"/>
            <a:ext cx="2478396" cy="1454895"/>
          </a:xfrm>
          <a:prstGeom prst="rect">
            <a:avLst/>
          </a:prstGeom>
        </p:spPr>
      </p:pic>
    </p:spTree>
    <p:extLst>
      <p:ext uri="{BB962C8B-B14F-4D97-AF65-F5344CB8AC3E}">
        <p14:creationId xmlns:p14="http://schemas.microsoft.com/office/powerpoint/2010/main" val="3532015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1CAE-85B0-4F41-96C4-D349F4D1C0AE}"/>
              </a:ext>
            </a:extLst>
          </p:cNvPr>
          <p:cNvSpPr>
            <a:spLocks noGrp="1"/>
          </p:cNvSpPr>
          <p:nvPr>
            <p:ph type="title"/>
          </p:nvPr>
        </p:nvSpPr>
        <p:spPr/>
        <p:txBody>
          <a:bodyPr>
            <a:normAutofit/>
          </a:bodyPr>
          <a:lstStyle/>
          <a:p>
            <a:pPr algn="ctr"/>
            <a:r>
              <a:rPr lang="en-US" sz="5400" dirty="0">
                <a:solidFill>
                  <a:schemeClr val="bg2"/>
                </a:solidFill>
                <a:latin typeface="+mn-lt"/>
              </a:rPr>
              <a:t>Colonial America (1607-1783)</a:t>
            </a:r>
          </a:p>
        </p:txBody>
      </p:sp>
      <p:sp>
        <p:nvSpPr>
          <p:cNvPr id="3" name="Content Placeholder 2">
            <a:extLst>
              <a:ext uri="{FF2B5EF4-FFF2-40B4-BE49-F238E27FC236}">
                <a16:creationId xmlns:a16="http://schemas.microsoft.com/office/drawing/2014/main" id="{E496E63E-1511-4A85-9919-06BE134F0939}"/>
              </a:ext>
            </a:extLst>
          </p:cNvPr>
          <p:cNvSpPr>
            <a:spLocks noGrp="1"/>
          </p:cNvSpPr>
          <p:nvPr>
            <p:ph idx="1"/>
          </p:nvPr>
        </p:nvSpPr>
        <p:spPr/>
        <p:txBody>
          <a:bodyPr/>
          <a:lstStyle/>
          <a:p>
            <a:pPr marL="0" lvl="0" indent="0" eaLnBrk="0" fontAlgn="base" hangingPunct="0">
              <a:lnSpc>
                <a:spcPct val="100000"/>
              </a:lnSpc>
              <a:spcBef>
                <a:spcPct val="20000"/>
              </a:spcBef>
              <a:spcAft>
                <a:spcPct val="0"/>
              </a:spcAft>
              <a:buNone/>
            </a:pPr>
            <a:r>
              <a:rPr lang="en-US" altLang="en-US" sz="3200" kern="0" dirty="0">
                <a:solidFill>
                  <a:schemeClr val="bg2"/>
                </a:solidFill>
                <a:latin typeface="Arial"/>
              </a:rPr>
              <a:t>The period in American history in which European nations established colonies for raw materials, new markets, and global dominance only to later have colonists’ rebel and seek independence through an American Revolution.</a:t>
            </a:r>
          </a:p>
          <a:p>
            <a:pPr marL="0" lvl="0" indent="0" eaLnBrk="0" fontAlgn="base" hangingPunct="0">
              <a:lnSpc>
                <a:spcPct val="100000"/>
              </a:lnSpc>
              <a:spcBef>
                <a:spcPct val="20000"/>
              </a:spcBef>
              <a:spcAft>
                <a:spcPct val="0"/>
              </a:spcAft>
              <a:buFontTx/>
              <a:buChar char="•"/>
            </a:pPr>
            <a:r>
              <a:rPr lang="en-US" altLang="en-US" sz="3200" kern="0" dirty="0">
                <a:solidFill>
                  <a:schemeClr val="bg2"/>
                </a:solidFill>
                <a:latin typeface="Arial"/>
              </a:rPr>
              <a:t>Dependence to Independence</a:t>
            </a:r>
          </a:p>
          <a:p>
            <a:pPr marL="0" lvl="0" indent="0" eaLnBrk="0" fontAlgn="base" hangingPunct="0">
              <a:lnSpc>
                <a:spcPct val="100000"/>
              </a:lnSpc>
              <a:spcBef>
                <a:spcPct val="20000"/>
              </a:spcBef>
              <a:spcAft>
                <a:spcPct val="0"/>
              </a:spcAft>
              <a:buFontTx/>
              <a:buChar char="•"/>
            </a:pPr>
            <a:r>
              <a:rPr lang="en-US" altLang="en-US" sz="3200" kern="0" dirty="0">
                <a:solidFill>
                  <a:schemeClr val="bg2"/>
                </a:solidFill>
                <a:latin typeface="Arial"/>
              </a:rPr>
              <a:t>Monarchy to republic</a:t>
            </a:r>
            <a:endParaRPr lang="en-US" dirty="0">
              <a:solidFill>
                <a:schemeClr val="bg2"/>
              </a:solidFill>
            </a:endParaRPr>
          </a:p>
        </p:txBody>
      </p:sp>
    </p:spTree>
    <p:extLst>
      <p:ext uri="{BB962C8B-B14F-4D97-AF65-F5344CB8AC3E}">
        <p14:creationId xmlns:p14="http://schemas.microsoft.com/office/powerpoint/2010/main" val="4023631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7289-1AFC-4723-9FB2-D5A83205D8DC}"/>
              </a:ext>
            </a:extLst>
          </p:cNvPr>
          <p:cNvSpPr>
            <a:spLocks noGrp="1"/>
          </p:cNvSpPr>
          <p:nvPr>
            <p:ph type="title"/>
          </p:nvPr>
        </p:nvSpPr>
        <p:spPr/>
        <p:txBody>
          <a:bodyPr/>
          <a:lstStyle/>
          <a:p>
            <a:pPr algn="ctr"/>
            <a:r>
              <a:rPr lang="en-US" dirty="0">
                <a:solidFill>
                  <a:schemeClr val="bg1"/>
                </a:solidFill>
              </a:rPr>
              <a:t>Plymouth Plantation (1620)</a:t>
            </a:r>
          </a:p>
        </p:txBody>
      </p:sp>
      <p:pic>
        <p:nvPicPr>
          <p:cNvPr id="10" name="Content Placeholder 9">
            <a:extLst>
              <a:ext uri="{FF2B5EF4-FFF2-40B4-BE49-F238E27FC236}">
                <a16:creationId xmlns:a16="http://schemas.microsoft.com/office/drawing/2014/main" id="{AC7252EE-AB27-4C59-8564-B0392FEDCFD3}"/>
              </a:ext>
            </a:extLst>
          </p:cNvPr>
          <p:cNvPicPr>
            <a:picLocks noGrp="1" noChangeAspect="1"/>
          </p:cNvPicPr>
          <p:nvPr>
            <p:ph idx="1"/>
          </p:nvPr>
        </p:nvPicPr>
        <p:blipFill>
          <a:blip r:embed="rId2"/>
          <a:stretch>
            <a:fillRect/>
          </a:stretch>
        </p:blipFill>
        <p:spPr>
          <a:xfrm>
            <a:off x="1961965" y="1537359"/>
            <a:ext cx="7919775" cy="4955516"/>
          </a:xfrm>
          <a:prstGeom prst="rect">
            <a:avLst/>
          </a:prstGeom>
        </p:spPr>
      </p:pic>
      <p:pic>
        <p:nvPicPr>
          <p:cNvPr id="3" name="Picture 2">
            <a:extLst>
              <a:ext uri="{FF2B5EF4-FFF2-40B4-BE49-F238E27FC236}">
                <a16:creationId xmlns:a16="http://schemas.microsoft.com/office/drawing/2014/main" id="{EBAEE55A-DFD9-4763-A77E-D0B127D40494}"/>
              </a:ext>
            </a:extLst>
          </p:cNvPr>
          <p:cNvPicPr>
            <a:picLocks noChangeAspect="1"/>
          </p:cNvPicPr>
          <p:nvPr/>
        </p:nvPicPr>
        <p:blipFill>
          <a:blip r:embed="rId3"/>
          <a:stretch>
            <a:fillRect/>
          </a:stretch>
        </p:blipFill>
        <p:spPr>
          <a:xfrm>
            <a:off x="225958" y="519239"/>
            <a:ext cx="1548518" cy="2036240"/>
          </a:xfrm>
          <a:prstGeom prst="rect">
            <a:avLst/>
          </a:prstGeom>
        </p:spPr>
      </p:pic>
      <p:pic>
        <p:nvPicPr>
          <p:cNvPr id="4" name="Picture 3">
            <a:extLst>
              <a:ext uri="{FF2B5EF4-FFF2-40B4-BE49-F238E27FC236}">
                <a16:creationId xmlns:a16="http://schemas.microsoft.com/office/drawing/2014/main" id="{BF397CBE-03C4-4DF8-8704-4F512EAD50DC}"/>
              </a:ext>
            </a:extLst>
          </p:cNvPr>
          <p:cNvPicPr>
            <a:picLocks noChangeAspect="1"/>
          </p:cNvPicPr>
          <p:nvPr/>
        </p:nvPicPr>
        <p:blipFill>
          <a:blip r:embed="rId4"/>
          <a:stretch>
            <a:fillRect/>
          </a:stretch>
        </p:blipFill>
        <p:spPr>
          <a:xfrm>
            <a:off x="10069229" y="583258"/>
            <a:ext cx="1912279" cy="1908201"/>
          </a:xfrm>
          <a:prstGeom prst="rect">
            <a:avLst/>
          </a:prstGeom>
        </p:spPr>
      </p:pic>
      <p:pic>
        <p:nvPicPr>
          <p:cNvPr id="5" name="Picture 4">
            <a:extLst>
              <a:ext uri="{FF2B5EF4-FFF2-40B4-BE49-F238E27FC236}">
                <a16:creationId xmlns:a16="http://schemas.microsoft.com/office/drawing/2014/main" id="{A6C04D69-0A12-4090-A79A-175ECAF74622}"/>
              </a:ext>
            </a:extLst>
          </p:cNvPr>
          <p:cNvPicPr>
            <a:picLocks noChangeAspect="1"/>
          </p:cNvPicPr>
          <p:nvPr/>
        </p:nvPicPr>
        <p:blipFill>
          <a:blip r:embed="rId5"/>
          <a:stretch>
            <a:fillRect/>
          </a:stretch>
        </p:blipFill>
        <p:spPr>
          <a:xfrm>
            <a:off x="225958" y="3498139"/>
            <a:ext cx="1506561" cy="1467732"/>
          </a:xfrm>
          <a:prstGeom prst="rect">
            <a:avLst/>
          </a:prstGeom>
        </p:spPr>
      </p:pic>
      <p:pic>
        <p:nvPicPr>
          <p:cNvPr id="6" name="Picture 5">
            <a:extLst>
              <a:ext uri="{FF2B5EF4-FFF2-40B4-BE49-F238E27FC236}">
                <a16:creationId xmlns:a16="http://schemas.microsoft.com/office/drawing/2014/main" id="{921D7756-5382-4D83-A68A-0C5C5478B2BF}"/>
              </a:ext>
            </a:extLst>
          </p:cNvPr>
          <p:cNvPicPr>
            <a:picLocks noChangeAspect="1"/>
          </p:cNvPicPr>
          <p:nvPr/>
        </p:nvPicPr>
        <p:blipFill>
          <a:blip r:embed="rId6"/>
          <a:stretch>
            <a:fillRect/>
          </a:stretch>
        </p:blipFill>
        <p:spPr>
          <a:xfrm>
            <a:off x="10180999" y="3389572"/>
            <a:ext cx="1688738" cy="2499577"/>
          </a:xfrm>
          <a:prstGeom prst="rect">
            <a:avLst/>
          </a:prstGeom>
        </p:spPr>
      </p:pic>
    </p:spTree>
    <p:extLst>
      <p:ext uri="{BB962C8B-B14F-4D97-AF65-F5344CB8AC3E}">
        <p14:creationId xmlns:p14="http://schemas.microsoft.com/office/powerpoint/2010/main" val="3918487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9A5E6-3851-4FA9-BD8D-4FE28EE9713D}"/>
              </a:ext>
            </a:extLst>
          </p:cNvPr>
          <p:cNvSpPr>
            <a:spLocks noGrp="1"/>
          </p:cNvSpPr>
          <p:nvPr>
            <p:ph type="title"/>
          </p:nvPr>
        </p:nvSpPr>
        <p:spPr/>
        <p:txBody>
          <a:bodyPr/>
          <a:lstStyle/>
          <a:p>
            <a:pPr algn="ctr"/>
            <a:r>
              <a:rPr lang="en-US" dirty="0">
                <a:solidFill>
                  <a:schemeClr val="bg1"/>
                </a:solidFill>
              </a:rPr>
              <a:t>Mid-Atlantic Colonies</a:t>
            </a:r>
          </a:p>
        </p:txBody>
      </p:sp>
      <p:sp>
        <p:nvSpPr>
          <p:cNvPr id="3" name="Content Placeholder 2">
            <a:extLst>
              <a:ext uri="{FF2B5EF4-FFF2-40B4-BE49-F238E27FC236}">
                <a16:creationId xmlns:a16="http://schemas.microsoft.com/office/drawing/2014/main" id="{EB086817-2873-46A7-8198-1740547D7675}"/>
              </a:ext>
            </a:extLst>
          </p:cNvPr>
          <p:cNvSpPr>
            <a:spLocks noGrp="1"/>
          </p:cNvSpPr>
          <p:nvPr>
            <p:ph idx="1"/>
          </p:nvPr>
        </p:nvSpPr>
        <p:spPr/>
        <p:txBody>
          <a:bodyPr/>
          <a:lstStyle/>
          <a:p>
            <a:pPr marL="0" indent="0">
              <a:buNone/>
            </a:pPr>
            <a:r>
              <a:rPr lang="en-US" dirty="0">
                <a:solidFill>
                  <a:schemeClr val="bg1"/>
                </a:solidFill>
              </a:rPr>
              <a:t>The Middle Colonies were first settled by the Dutch, Swedes, and Quakers. </a:t>
            </a:r>
            <a:r>
              <a:rPr lang="en-US">
                <a:solidFill>
                  <a:schemeClr val="bg1"/>
                </a:solidFill>
              </a:rPr>
              <a:t>They </a:t>
            </a:r>
            <a:r>
              <a:rPr lang="en-US" dirty="0">
                <a:solidFill>
                  <a:schemeClr val="bg1"/>
                </a:solidFill>
              </a:rPr>
              <a:t>were affectionately known as the “Bread colonies” and provided many cultural contributions:</a:t>
            </a:r>
          </a:p>
          <a:p>
            <a:r>
              <a:rPr lang="en-US" dirty="0">
                <a:solidFill>
                  <a:schemeClr val="bg1"/>
                </a:solidFill>
              </a:rPr>
              <a:t>Philadelphia and New York were the largest cities</a:t>
            </a:r>
          </a:p>
          <a:p>
            <a:r>
              <a:rPr lang="en-US" dirty="0">
                <a:solidFill>
                  <a:schemeClr val="bg1"/>
                </a:solidFill>
              </a:rPr>
              <a:t>Tolerance of indigenous and other religious groups.</a:t>
            </a:r>
          </a:p>
          <a:p>
            <a:r>
              <a:rPr lang="en-US" dirty="0">
                <a:solidFill>
                  <a:schemeClr val="bg1"/>
                </a:solidFill>
              </a:rPr>
              <a:t>Trade, banking, and commerce = $$$$</a:t>
            </a:r>
          </a:p>
          <a:p>
            <a:r>
              <a:rPr lang="en-US" dirty="0">
                <a:solidFill>
                  <a:schemeClr val="bg1"/>
                </a:solidFill>
              </a:rPr>
              <a:t>Freedom of Press</a:t>
            </a:r>
          </a:p>
        </p:txBody>
      </p:sp>
      <p:pic>
        <p:nvPicPr>
          <p:cNvPr id="4" name="Picture 3">
            <a:extLst>
              <a:ext uri="{FF2B5EF4-FFF2-40B4-BE49-F238E27FC236}">
                <a16:creationId xmlns:a16="http://schemas.microsoft.com/office/drawing/2014/main" id="{D2F912C2-CC2A-420F-A6B3-963C4A1A7F21}"/>
              </a:ext>
            </a:extLst>
          </p:cNvPr>
          <p:cNvPicPr>
            <a:picLocks noChangeAspect="1"/>
          </p:cNvPicPr>
          <p:nvPr/>
        </p:nvPicPr>
        <p:blipFill>
          <a:blip r:embed="rId2"/>
          <a:stretch>
            <a:fillRect/>
          </a:stretch>
        </p:blipFill>
        <p:spPr>
          <a:xfrm>
            <a:off x="7196585" y="4204146"/>
            <a:ext cx="4157215" cy="2549372"/>
          </a:xfrm>
          <a:prstGeom prst="rect">
            <a:avLst/>
          </a:prstGeom>
        </p:spPr>
      </p:pic>
      <p:pic>
        <p:nvPicPr>
          <p:cNvPr id="5" name="Picture 4">
            <a:extLst>
              <a:ext uri="{FF2B5EF4-FFF2-40B4-BE49-F238E27FC236}">
                <a16:creationId xmlns:a16="http://schemas.microsoft.com/office/drawing/2014/main" id="{8524165A-7107-4E23-94C8-7931D09841C6}"/>
              </a:ext>
            </a:extLst>
          </p:cNvPr>
          <p:cNvPicPr>
            <a:picLocks noChangeAspect="1"/>
          </p:cNvPicPr>
          <p:nvPr/>
        </p:nvPicPr>
        <p:blipFill>
          <a:blip r:embed="rId3"/>
          <a:stretch>
            <a:fillRect/>
          </a:stretch>
        </p:blipFill>
        <p:spPr>
          <a:xfrm>
            <a:off x="4427500" y="4623933"/>
            <a:ext cx="1383912" cy="2066723"/>
          </a:xfrm>
          <a:prstGeom prst="rect">
            <a:avLst/>
          </a:prstGeom>
        </p:spPr>
      </p:pic>
    </p:spTree>
    <p:extLst>
      <p:ext uri="{BB962C8B-B14F-4D97-AF65-F5344CB8AC3E}">
        <p14:creationId xmlns:p14="http://schemas.microsoft.com/office/powerpoint/2010/main" val="449992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8A1B-5C3F-423E-9919-3702DA00E4C4}"/>
              </a:ext>
            </a:extLst>
          </p:cNvPr>
          <p:cNvSpPr>
            <a:spLocks noGrp="1"/>
          </p:cNvSpPr>
          <p:nvPr>
            <p:ph type="title"/>
          </p:nvPr>
        </p:nvSpPr>
        <p:spPr/>
        <p:txBody>
          <a:bodyPr/>
          <a:lstStyle/>
          <a:p>
            <a:pPr algn="ctr"/>
            <a:r>
              <a:rPr lang="en-US" dirty="0">
                <a:solidFill>
                  <a:schemeClr val="bg1"/>
                </a:solidFill>
              </a:rPr>
              <a:t>New York (1664)</a:t>
            </a:r>
          </a:p>
        </p:txBody>
      </p:sp>
      <p:pic>
        <p:nvPicPr>
          <p:cNvPr id="4" name="Content Placeholder 3">
            <a:extLst>
              <a:ext uri="{FF2B5EF4-FFF2-40B4-BE49-F238E27FC236}">
                <a16:creationId xmlns:a16="http://schemas.microsoft.com/office/drawing/2014/main" id="{66E2736C-FA14-4E7D-8742-BF1D0C2B3AC3}"/>
              </a:ext>
            </a:extLst>
          </p:cNvPr>
          <p:cNvPicPr>
            <a:picLocks noGrp="1" noChangeAspect="1"/>
          </p:cNvPicPr>
          <p:nvPr>
            <p:ph idx="1"/>
          </p:nvPr>
        </p:nvPicPr>
        <p:blipFill>
          <a:blip r:embed="rId2"/>
          <a:stretch>
            <a:fillRect/>
          </a:stretch>
        </p:blipFill>
        <p:spPr>
          <a:xfrm>
            <a:off x="2222725" y="1468113"/>
            <a:ext cx="7270810" cy="5077449"/>
          </a:xfrm>
          <a:prstGeom prst="rect">
            <a:avLst/>
          </a:prstGeom>
        </p:spPr>
      </p:pic>
      <p:pic>
        <p:nvPicPr>
          <p:cNvPr id="3" name="Picture 2">
            <a:extLst>
              <a:ext uri="{FF2B5EF4-FFF2-40B4-BE49-F238E27FC236}">
                <a16:creationId xmlns:a16="http://schemas.microsoft.com/office/drawing/2014/main" id="{ECC5CA6F-8FC0-4BB2-90F3-97339508F19F}"/>
              </a:ext>
            </a:extLst>
          </p:cNvPr>
          <p:cNvPicPr>
            <a:picLocks noChangeAspect="1"/>
          </p:cNvPicPr>
          <p:nvPr/>
        </p:nvPicPr>
        <p:blipFill>
          <a:blip r:embed="rId3"/>
          <a:stretch>
            <a:fillRect/>
          </a:stretch>
        </p:blipFill>
        <p:spPr>
          <a:xfrm>
            <a:off x="137790" y="2262002"/>
            <a:ext cx="1903845" cy="1903845"/>
          </a:xfrm>
          <a:prstGeom prst="rect">
            <a:avLst/>
          </a:prstGeom>
        </p:spPr>
      </p:pic>
      <p:pic>
        <p:nvPicPr>
          <p:cNvPr id="5" name="Picture 4">
            <a:extLst>
              <a:ext uri="{FF2B5EF4-FFF2-40B4-BE49-F238E27FC236}">
                <a16:creationId xmlns:a16="http://schemas.microsoft.com/office/drawing/2014/main" id="{0B57564D-DBED-4A64-8493-073E54406156}"/>
              </a:ext>
            </a:extLst>
          </p:cNvPr>
          <p:cNvPicPr>
            <a:picLocks noChangeAspect="1"/>
          </p:cNvPicPr>
          <p:nvPr/>
        </p:nvPicPr>
        <p:blipFill>
          <a:blip r:embed="rId4"/>
          <a:stretch>
            <a:fillRect/>
          </a:stretch>
        </p:blipFill>
        <p:spPr>
          <a:xfrm>
            <a:off x="137790" y="326843"/>
            <a:ext cx="2049494" cy="1363845"/>
          </a:xfrm>
          <a:prstGeom prst="rect">
            <a:avLst/>
          </a:prstGeom>
        </p:spPr>
      </p:pic>
      <p:pic>
        <p:nvPicPr>
          <p:cNvPr id="6" name="Picture 5">
            <a:extLst>
              <a:ext uri="{FF2B5EF4-FFF2-40B4-BE49-F238E27FC236}">
                <a16:creationId xmlns:a16="http://schemas.microsoft.com/office/drawing/2014/main" id="{D97E5765-CDCE-479F-B0D8-54A23B049894}"/>
              </a:ext>
            </a:extLst>
          </p:cNvPr>
          <p:cNvPicPr>
            <a:picLocks noChangeAspect="1"/>
          </p:cNvPicPr>
          <p:nvPr/>
        </p:nvPicPr>
        <p:blipFill>
          <a:blip r:embed="rId5"/>
          <a:stretch>
            <a:fillRect/>
          </a:stretch>
        </p:blipFill>
        <p:spPr>
          <a:xfrm>
            <a:off x="9528976" y="365125"/>
            <a:ext cx="2393734" cy="1543050"/>
          </a:xfrm>
          <a:prstGeom prst="rect">
            <a:avLst/>
          </a:prstGeom>
        </p:spPr>
      </p:pic>
      <p:pic>
        <p:nvPicPr>
          <p:cNvPr id="7" name="Picture 6">
            <a:extLst>
              <a:ext uri="{FF2B5EF4-FFF2-40B4-BE49-F238E27FC236}">
                <a16:creationId xmlns:a16="http://schemas.microsoft.com/office/drawing/2014/main" id="{3F1FFC26-32B2-4FE0-ABDE-A53C422437E0}"/>
              </a:ext>
            </a:extLst>
          </p:cNvPr>
          <p:cNvPicPr>
            <a:picLocks noChangeAspect="1"/>
          </p:cNvPicPr>
          <p:nvPr/>
        </p:nvPicPr>
        <p:blipFill>
          <a:blip r:embed="rId6"/>
          <a:stretch>
            <a:fillRect/>
          </a:stretch>
        </p:blipFill>
        <p:spPr>
          <a:xfrm>
            <a:off x="9725579" y="2242027"/>
            <a:ext cx="2143125" cy="2143125"/>
          </a:xfrm>
          <a:prstGeom prst="rect">
            <a:avLst/>
          </a:prstGeom>
        </p:spPr>
      </p:pic>
    </p:spTree>
    <p:extLst>
      <p:ext uri="{BB962C8B-B14F-4D97-AF65-F5344CB8AC3E}">
        <p14:creationId xmlns:p14="http://schemas.microsoft.com/office/powerpoint/2010/main" val="74896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BB47-ECAE-441C-B9AE-010564B4949E}"/>
              </a:ext>
            </a:extLst>
          </p:cNvPr>
          <p:cNvSpPr>
            <a:spLocks noGrp="1"/>
          </p:cNvSpPr>
          <p:nvPr>
            <p:ph type="title"/>
          </p:nvPr>
        </p:nvSpPr>
        <p:spPr/>
        <p:txBody>
          <a:bodyPr/>
          <a:lstStyle/>
          <a:p>
            <a:pPr algn="ctr"/>
            <a:r>
              <a:rPr lang="en-US" dirty="0">
                <a:solidFill>
                  <a:schemeClr val="bg1"/>
                </a:solidFill>
              </a:rPr>
              <a:t>Pennsylvania (1682)</a:t>
            </a:r>
          </a:p>
        </p:txBody>
      </p:sp>
      <p:pic>
        <p:nvPicPr>
          <p:cNvPr id="4" name="Content Placeholder 3">
            <a:extLst>
              <a:ext uri="{FF2B5EF4-FFF2-40B4-BE49-F238E27FC236}">
                <a16:creationId xmlns:a16="http://schemas.microsoft.com/office/drawing/2014/main" id="{96587002-BB81-4C66-81ED-2DD1897DB227}"/>
              </a:ext>
            </a:extLst>
          </p:cNvPr>
          <p:cNvPicPr>
            <a:picLocks noGrp="1" noChangeAspect="1"/>
          </p:cNvPicPr>
          <p:nvPr>
            <p:ph idx="1"/>
          </p:nvPr>
        </p:nvPicPr>
        <p:blipFill>
          <a:blip r:embed="rId2"/>
          <a:stretch>
            <a:fillRect/>
          </a:stretch>
        </p:blipFill>
        <p:spPr>
          <a:xfrm>
            <a:off x="2576004" y="1600081"/>
            <a:ext cx="7039992" cy="4892794"/>
          </a:xfrm>
          <a:prstGeom prst="rect">
            <a:avLst/>
          </a:prstGeom>
        </p:spPr>
      </p:pic>
      <p:pic>
        <p:nvPicPr>
          <p:cNvPr id="3" name="Picture 2">
            <a:extLst>
              <a:ext uri="{FF2B5EF4-FFF2-40B4-BE49-F238E27FC236}">
                <a16:creationId xmlns:a16="http://schemas.microsoft.com/office/drawing/2014/main" id="{824FE2BB-C4C3-41AB-B488-C8F301D600DF}"/>
              </a:ext>
            </a:extLst>
          </p:cNvPr>
          <p:cNvPicPr>
            <a:picLocks noChangeAspect="1"/>
          </p:cNvPicPr>
          <p:nvPr/>
        </p:nvPicPr>
        <p:blipFill>
          <a:blip r:embed="rId3"/>
          <a:stretch>
            <a:fillRect/>
          </a:stretch>
        </p:blipFill>
        <p:spPr>
          <a:xfrm>
            <a:off x="183980" y="2836847"/>
            <a:ext cx="2209850" cy="1655254"/>
          </a:xfrm>
          <a:prstGeom prst="rect">
            <a:avLst/>
          </a:prstGeom>
        </p:spPr>
      </p:pic>
      <p:pic>
        <p:nvPicPr>
          <p:cNvPr id="5" name="Picture 4">
            <a:extLst>
              <a:ext uri="{FF2B5EF4-FFF2-40B4-BE49-F238E27FC236}">
                <a16:creationId xmlns:a16="http://schemas.microsoft.com/office/drawing/2014/main" id="{E1720EC0-48EF-45F1-AA48-234C038113B4}"/>
              </a:ext>
            </a:extLst>
          </p:cNvPr>
          <p:cNvPicPr>
            <a:picLocks noChangeAspect="1"/>
          </p:cNvPicPr>
          <p:nvPr/>
        </p:nvPicPr>
        <p:blipFill>
          <a:blip r:embed="rId4"/>
          <a:stretch>
            <a:fillRect/>
          </a:stretch>
        </p:blipFill>
        <p:spPr>
          <a:xfrm>
            <a:off x="9798170" y="2906435"/>
            <a:ext cx="2024042" cy="1516078"/>
          </a:xfrm>
          <a:prstGeom prst="rect">
            <a:avLst/>
          </a:prstGeom>
        </p:spPr>
      </p:pic>
    </p:spTree>
    <p:extLst>
      <p:ext uri="{BB962C8B-B14F-4D97-AF65-F5344CB8AC3E}">
        <p14:creationId xmlns:p14="http://schemas.microsoft.com/office/powerpoint/2010/main" val="2660081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3719-0A41-43BE-B864-666EBC442DF4}"/>
              </a:ext>
            </a:extLst>
          </p:cNvPr>
          <p:cNvSpPr>
            <a:spLocks noGrp="1"/>
          </p:cNvSpPr>
          <p:nvPr>
            <p:ph type="title"/>
          </p:nvPr>
        </p:nvSpPr>
        <p:spPr/>
        <p:txBody>
          <a:bodyPr/>
          <a:lstStyle/>
          <a:p>
            <a:pPr algn="ctr"/>
            <a:r>
              <a:rPr lang="en-US" dirty="0">
                <a:solidFill>
                  <a:schemeClr val="bg1"/>
                </a:solidFill>
              </a:rPr>
              <a:t>Southern Colonies</a:t>
            </a:r>
          </a:p>
        </p:txBody>
      </p:sp>
      <p:sp>
        <p:nvSpPr>
          <p:cNvPr id="3" name="Content Placeholder 2">
            <a:extLst>
              <a:ext uri="{FF2B5EF4-FFF2-40B4-BE49-F238E27FC236}">
                <a16:creationId xmlns:a16="http://schemas.microsoft.com/office/drawing/2014/main" id="{22606005-D3DE-4999-9AAA-B9A035B03A38}"/>
              </a:ext>
            </a:extLst>
          </p:cNvPr>
          <p:cNvSpPr>
            <a:spLocks noGrp="1"/>
          </p:cNvSpPr>
          <p:nvPr>
            <p:ph idx="1"/>
          </p:nvPr>
        </p:nvSpPr>
        <p:spPr/>
        <p:txBody>
          <a:bodyPr/>
          <a:lstStyle/>
          <a:p>
            <a:pPr marL="0" indent="0">
              <a:buNone/>
            </a:pPr>
            <a:r>
              <a:rPr lang="en-US" dirty="0">
                <a:solidFill>
                  <a:schemeClr val="bg1"/>
                </a:solidFill>
              </a:rPr>
              <a:t>There were 5 Southern colonies and they were most known for having a agricultural economy with large plantations to support “cash crops.” They also provided many cultural contributions:</a:t>
            </a:r>
          </a:p>
          <a:p>
            <a:r>
              <a:rPr lang="en-US" dirty="0">
                <a:solidFill>
                  <a:schemeClr val="bg1"/>
                </a:solidFill>
              </a:rPr>
              <a:t>Cash Crops: Tobacco, Cotton, Indigo, Rice</a:t>
            </a:r>
          </a:p>
          <a:p>
            <a:r>
              <a:rPr lang="en-US" dirty="0">
                <a:solidFill>
                  <a:schemeClr val="bg1"/>
                </a:solidFill>
              </a:rPr>
              <a:t>Fertile soil, long growing season, hot climate</a:t>
            </a:r>
          </a:p>
          <a:p>
            <a:r>
              <a:rPr lang="en-US" dirty="0">
                <a:solidFill>
                  <a:schemeClr val="bg1"/>
                </a:solidFill>
              </a:rPr>
              <a:t>House of Burgesses (1619)</a:t>
            </a:r>
          </a:p>
          <a:p>
            <a:r>
              <a:rPr lang="en-US" dirty="0">
                <a:solidFill>
                  <a:schemeClr val="bg1"/>
                </a:solidFill>
              </a:rPr>
              <a:t>Indentured Servants and Slavery (1619)</a:t>
            </a:r>
          </a:p>
        </p:txBody>
      </p:sp>
      <p:pic>
        <p:nvPicPr>
          <p:cNvPr id="4" name="Picture 3">
            <a:extLst>
              <a:ext uri="{FF2B5EF4-FFF2-40B4-BE49-F238E27FC236}">
                <a16:creationId xmlns:a16="http://schemas.microsoft.com/office/drawing/2014/main" id="{785E881A-F6E5-417C-B5F4-DF8967A26BCA}"/>
              </a:ext>
            </a:extLst>
          </p:cNvPr>
          <p:cNvPicPr>
            <a:picLocks noChangeAspect="1"/>
          </p:cNvPicPr>
          <p:nvPr/>
        </p:nvPicPr>
        <p:blipFill>
          <a:blip r:embed="rId2"/>
          <a:stretch>
            <a:fillRect/>
          </a:stretch>
        </p:blipFill>
        <p:spPr>
          <a:xfrm>
            <a:off x="8593583" y="2857453"/>
            <a:ext cx="2560745" cy="3730978"/>
          </a:xfrm>
          <a:prstGeom prst="rect">
            <a:avLst/>
          </a:prstGeom>
        </p:spPr>
      </p:pic>
      <p:pic>
        <p:nvPicPr>
          <p:cNvPr id="5" name="Picture 4">
            <a:extLst>
              <a:ext uri="{FF2B5EF4-FFF2-40B4-BE49-F238E27FC236}">
                <a16:creationId xmlns:a16="http://schemas.microsoft.com/office/drawing/2014/main" id="{DB3882B1-52C3-4A03-BE77-885535FAA0CA}"/>
              </a:ext>
            </a:extLst>
          </p:cNvPr>
          <p:cNvPicPr>
            <a:picLocks noChangeAspect="1"/>
          </p:cNvPicPr>
          <p:nvPr/>
        </p:nvPicPr>
        <p:blipFill>
          <a:blip r:embed="rId3"/>
          <a:stretch>
            <a:fillRect/>
          </a:stretch>
        </p:blipFill>
        <p:spPr>
          <a:xfrm>
            <a:off x="1997153" y="269569"/>
            <a:ext cx="1457494" cy="1457494"/>
          </a:xfrm>
          <a:prstGeom prst="rect">
            <a:avLst/>
          </a:prstGeom>
        </p:spPr>
      </p:pic>
      <p:pic>
        <p:nvPicPr>
          <p:cNvPr id="6" name="Picture 5">
            <a:extLst>
              <a:ext uri="{FF2B5EF4-FFF2-40B4-BE49-F238E27FC236}">
                <a16:creationId xmlns:a16="http://schemas.microsoft.com/office/drawing/2014/main" id="{49C47A52-C3B9-4479-9122-913D85E0071F}"/>
              </a:ext>
            </a:extLst>
          </p:cNvPr>
          <p:cNvPicPr>
            <a:picLocks noChangeAspect="1"/>
          </p:cNvPicPr>
          <p:nvPr/>
        </p:nvPicPr>
        <p:blipFill>
          <a:blip r:embed="rId4"/>
          <a:stretch>
            <a:fillRect/>
          </a:stretch>
        </p:blipFill>
        <p:spPr>
          <a:xfrm>
            <a:off x="8593583" y="269569"/>
            <a:ext cx="2252570" cy="1516524"/>
          </a:xfrm>
          <a:prstGeom prst="rect">
            <a:avLst/>
          </a:prstGeom>
        </p:spPr>
      </p:pic>
      <p:pic>
        <p:nvPicPr>
          <p:cNvPr id="7" name="Picture 6">
            <a:extLst>
              <a:ext uri="{FF2B5EF4-FFF2-40B4-BE49-F238E27FC236}">
                <a16:creationId xmlns:a16="http://schemas.microsoft.com/office/drawing/2014/main" id="{DF40FA7B-468B-45D6-BD55-FA55651909AE}"/>
              </a:ext>
            </a:extLst>
          </p:cNvPr>
          <p:cNvPicPr>
            <a:picLocks noChangeAspect="1"/>
          </p:cNvPicPr>
          <p:nvPr/>
        </p:nvPicPr>
        <p:blipFill>
          <a:blip r:embed="rId5"/>
          <a:stretch>
            <a:fillRect/>
          </a:stretch>
        </p:blipFill>
        <p:spPr>
          <a:xfrm>
            <a:off x="2725900" y="5239581"/>
            <a:ext cx="3292876" cy="1428749"/>
          </a:xfrm>
          <a:prstGeom prst="rect">
            <a:avLst/>
          </a:prstGeom>
        </p:spPr>
      </p:pic>
    </p:spTree>
    <p:extLst>
      <p:ext uri="{BB962C8B-B14F-4D97-AF65-F5344CB8AC3E}">
        <p14:creationId xmlns:p14="http://schemas.microsoft.com/office/powerpoint/2010/main" val="850332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17A3-ECA2-4CFF-B32E-B1DA66BA8D51}"/>
              </a:ext>
            </a:extLst>
          </p:cNvPr>
          <p:cNvSpPr>
            <a:spLocks noGrp="1"/>
          </p:cNvSpPr>
          <p:nvPr>
            <p:ph type="title"/>
          </p:nvPr>
        </p:nvSpPr>
        <p:spPr/>
        <p:txBody>
          <a:bodyPr/>
          <a:lstStyle/>
          <a:p>
            <a:pPr algn="ctr"/>
            <a:r>
              <a:rPr lang="en-US" dirty="0">
                <a:solidFill>
                  <a:schemeClr val="bg1"/>
                </a:solidFill>
              </a:rPr>
              <a:t>Jamestown (1607)</a:t>
            </a:r>
          </a:p>
        </p:txBody>
      </p:sp>
      <p:pic>
        <p:nvPicPr>
          <p:cNvPr id="4" name="Content Placeholder 3">
            <a:extLst>
              <a:ext uri="{FF2B5EF4-FFF2-40B4-BE49-F238E27FC236}">
                <a16:creationId xmlns:a16="http://schemas.microsoft.com/office/drawing/2014/main" id="{D30F3F52-5F28-4D5A-9C3E-24F8354103CB}"/>
              </a:ext>
            </a:extLst>
          </p:cNvPr>
          <p:cNvPicPr>
            <a:picLocks noGrp="1" noChangeAspect="1"/>
          </p:cNvPicPr>
          <p:nvPr>
            <p:ph idx="1"/>
          </p:nvPr>
        </p:nvPicPr>
        <p:blipFill>
          <a:blip r:embed="rId2"/>
          <a:stretch>
            <a:fillRect/>
          </a:stretch>
        </p:blipFill>
        <p:spPr>
          <a:xfrm>
            <a:off x="2610035" y="1439223"/>
            <a:ext cx="6436311" cy="5173492"/>
          </a:xfrm>
          <a:prstGeom prst="rect">
            <a:avLst/>
          </a:prstGeom>
        </p:spPr>
      </p:pic>
      <p:pic>
        <p:nvPicPr>
          <p:cNvPr id="5" name="Picture 4">
            <a:extLst>
              <a:ext uri="{FF2B5EF4-FFF2-40B4-BE49-F238E27FC236}">
                <a16:creationId xmlns:a16="http://schemas.microsoft.com/office/drawing/2014/main" id="{801B09D1-0359-4D9B-B3EF-BB739815A039}"/>
              </a:ext>
            </a:extLst>
          </p:cNvPr>
          <p:cNvPicPr>
            <a:picLocks noChangeAspect="1"/>
          </p:cNvPicPr>
          <p:nvPr/>
        </p:nvPicPr>
        <p:blipFill>
          <a:blip r:embed="rId3"/>
          <a:stretch>
            <a:fillRect/>
          </a:stretch>
        </p:blipFill>
        <p:spPr>
          <a:xfrm>
            <a:off x="9581965" y="1540923"/>
            <a:ext cx="2019300" cy="2266950"/>
          </a:xfrm>
          <a:prstGeom prst="rect">
            <a:avLst/>
          </a:prstGeom>
        </p:spPr>
      </p:pic>
      <p:pic>
        <p:nvPicPr>
          <p:cNvPr id="6" name="Picture 5">
            <a:extLst>
              <a:ext uri="{FF2B5EF4-FFF2-40B4-BE49-F238E27FC236}">
                <a16:creationId xmlns:a16="http://schemas.microsoft.com/office/drawing/2014/main" id="{CCAFF5CD-9870-4BBA-9B56-643FFAF11CD2}"/>
              </a:ext>
            </a:extLst>
          </p:cNvPr>
          <p:cNvPicPr>
            <a:picLocks noChangeAspect="1"/>
          </p:cNvPicPr>
          <p:nvPr/>
        </p:nvPicPr>
        <p:blipFill>
          <a:blip r:embed="rId4"/>
          <a:stretch>
            <a:fillRect/>
          </a:stretch>
        </p:blipFill>
        <p:spPr>
          <a:xfrm>
            <a:off x="456276" y="1459960"/>
            <a:ext cx="1885950" cy="2428875"/>
          </a:xfrm>
          <a:prstGeom prst="rect">
            <a:avLst/>
          </a:prstGeom>
        </p:spPr>
      </p:pic>
      <p:pic>
        <p:nvPicPr>
          <p:cNvPr id="7" name="Picture 6">
            <a:extLst>
              <a:ext uri="{FF2B5EF4-FFF2-40B4-BE49-F238E27FC236}">
                <a16:creationId xmlns:a16="http://schemas.microsoft.com/office/drawing/2014/main" id="{B87EF52A-6E50-4FF0-A0E6-F829C7BBD50D}"/>
              </a:ext>
            </a:extLst>
          </p:cNvPr>
          <p:cNvPicPr>
            <a:picLocks noChangeAspect="1"/>
          </p:cNvPicPr>
          <p:nvPr/>
        </p:nvPicPr>
        <p:blipFill>
          <a:blip r:embed="rId5"/>
          <a:stretch>
            <a:fillRect/>
          </a:stretch>
        </p:blipFill>
        <p:spPr>
          <a:xfrm>
            <a:off x="399126" y="4045069"/>
            <a:ext cx="1943100" cy="2352675"/>
          </a:xfrm>
          <a:prstGeom prst="rect">
            <a:avLst/>
          </a:prstGeom>
        </p:spPr>
      </p:pic>
      <p:pic>
        <p:nvPicPr>
          <p:cNvPr id="8" name="Picture 7">
            <a:extLst>
              <a:ext uri="{FF2B5EF4-FFF2-40B4-BE49-F238E27FC236}">
                <a16:creationId xmlns:a16="http://schemas.microsoft.com/office/drawing/2014/main" id="{7069D0F1-8988-4408-8FC8-DD2790E9C088}"/>
              </a:ext>
            </a:extLst>
          </p:cNvPr>
          <p:cNvPicPr>
            <a:picLocks noChangeAspect="1"/>
          </p:cNvPicPr>
          <p:nvPr/>
        </p:nvPicPr>
        <p:blipFill>
          <a:blip r:embed="rId6"/>
          <a:stretch>
            <a:fillRect/>
          </a:stretch>
        </p:blipFill>
        <p:spPr>
          <a:xfrm>
            <a:off x="9458140" y="4194695"/>
            <a:ext cx="2143125" cy="2143125"/>
          </a:xfrm>
          <a:prstGeom prst="rect">
            <a:avLst/>
          </a:prstGeom>
        </p:spPr>
      </p:pic>
    </p:spTree>
    <p:extLst>
      <p:ext uri="{BB962C8B-B14F-4D97-AF65-F5344CB8AC3E}">
        <p14:creationId xmlns:p14="http://schemas.microsoft.com/office/powerpoint/2010/main" val="1986576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3935-6D2E-40B3-9BB3-76E2A8692798}"/>
              </a:ext>
            </a:extLst>
          </p:cNvPr>
          <p:cNvSpPr>
            <a:spLocks noGrp="1"/>
          </p:cNvSpPr>
          <p:nvPr>
            <p:ph type="title"/>
          </p:nvPr>
        </p:nvSpPr>
        <p:spPr/>
        <p:txBody>
          <a:bodyPr/>
          <a:lstStyle/>
          <a:p>
            <a:pPr algn="ctr"/>
            <a:r>
              <a:rPr lang="en-US" dirty="0">
                <a:solidFill>
                  <a:schemeClr val="bg1"/>
                </a:solidFill>
              </a:rPr>
              <a:t>Mercantilism</a:t>
            </a:r>
          </a:p>
        </p:txBody>
      </p:sp>
      <p:sp>
        <p:nvSpPr>
          <p:cNvPr id="3" name="Content Placeholder 2">
            <a:extLst>
              <a:ext uri="{FF2B5EF4-FFF2-40B4-BE49-F238E27FC236}">
                <a16:creationId xmlns:a16="http://schemas.microsoft.com/office/drawing/2014/main" id="{2187B1C2-002B-4F30-81FB-13E62DD9127F}"/>
              </a:ext>
            </a:extLst>
          </p:cNvPr>
          <p:cNvSpPr>
            <a:spLocks noGrp="1"/>
          </p:cNvSpPr>
          <p:nvPr>
            <p:ph idx="1"/>
          </p:nvPr>
        </p:nvSpPr>
        <p:spPr/>
        <p:txBody>
          <a:bodyPr/>
          <a:lstStyle/>
          <a:p>
            <a:pPr marL="0" indent="0">
              <a:buNone/>
            </a:pPr>
            <a:r>
              <a:rPr lang="en-US" dirty="0">
                <a:solidFill>
                  <a:schemeClr val="bg1"/>
                </a:solidFill>
              </a:rPr>
              <a:t>Mercantilism is an economic trading relationship between colonies and their Mother Country. It provided colonies with a guaranteed market to sell raw materials and England one of many markets to sell their finished goods to for profit.</a:t>
            </a:r>
          </a:p>
          <a:p>
            <a:r>
              <a:rPr lang="en-US" dirty="0">
                <a:solidFill>
                  <a:schemeClr val="bg1"/>
                </a:solidFill>
              </a:rPr>
              <a:t>Triangular Trade</a:t>
            </a:r>
          </a:p>
          <a:p>
            <a:r>
              <a:rPr lang="en-US" dirty="0">
                <a:solidFill>
                  <a:schemeClr val="bg1"/>
                </a:solidFill>
              </a:rPr>
              <a:t>Colonial manufacturing was discouraged</a:t>
            </a:r>
          </a:p>
        </p:txBody>
      </p:sp>
      <p:pic>
        <p:nvPicPr>
          <p:cNvPr id="4" name="Picture 3">
            <a:extLst>
              <a:ext uri="{FF2B5EF4-FFF2-40B4-BE49-F238E27FC236}">
                <a16:creationId xmlns:a16="http://schemas.microsoft.com/office/drawing/2014/main" id="{49622FC5-FE73-41A9-B507-C75648296683}"/>
              </a:ext>
            </a:extLst>
          </p:cNvPr>
          <p:cNvPicPr>
            <a:picLocks noChangeAspect="1"/>
          </p:cNvPicPr>
          <p:nvPr/>
        </p:nvPicPr>
        <p:blipFill>
          <a:blip r:embed="rId2"/>
          <a:stretch>
            <a:fillRect/>
          </a:stretch>
        </p:blipFill>
        <p:spPr>
          <a:xfrm>
            <a:off x="7209065" y="3197225"/>
            <a:ext cx="4713395" cy="3455785"/>
          </a:xfrm>
          <a:prstGeom prst="rect">
            <a:avLst/>
          </a:prstGeom>
        </p:spPr>
      </p:pic>
      <p:pic>
        <p:nvPicPr>
          <p:cNvPr id="5" name="Picture 4">
            <a:extLst>
              <a:ext uri="{FF2B5EF4-FFF2-40B4-BE49-F238E27FC236}">
                <a16:creationId xmlns:a16="http://schemas.microsoft.com/office/drawing/2014/main" id="{0FBD8CB0-2BC6-48F5-8557-76CC4B417E55}"/>
              </a:ext>
            </a:extLst>
          </p:cNvPr>
          <p:cNvPicPr>
            <a:picLocks noChangeAspect="1"/>
          </p:cNvPicPr>
          <p:nvPr/>
        </p:nvPicPr>
        <p:blipFill>
          <a:blip r:embed="rId3"/>
          <a:stretch>
            <a:fillRect/>
          </a:stretch>
        </p:blipFill>
        <p:spPr>
          <a:xfrm>
            <a:off x="372149" y="4488924"/>
            <a:ext cx="5723851" cy="2164086"/>
          </a:xfrm>
          <a:prstGeom prst="rect">
            <a:avLst/>
          </a:prstGeom>
        </p:spPr>
      </p:pic>
      <p:pic>
        <p:nvPicPr>
          <p:cNvPr id="6" name="Picture 5">
            <a:extLst>
              <a:ext uri="{FF2B5EF4-FFF2-40B4-BE49-F238E27FC236}">
                <a16:creationId xmlns:a16="http://schemas.microsoft.com/office/drawing/2014/main" id="{BAE62427-E12D-4718-844D-07E705965E79}"/>
              </a:ext>
            </a:extLst>
          </p:cNvPr>
          <p:cNvPicPr>
            <a:picLocks noChangeAspect="1"/>
          </p:cNvPicPr>
          <p:nvPr/>
        </p:nvPicPr>
        <p:blipFill>
          <a:blip r:embed="rId4"/>
          <a:stretch>
            <a:fillRect/>
          </a:stretch>
        </p:blipFill>
        <p:spPr>
          <a:xfrm>
            <a:off x="1180730" y="231733"/>
            <a:ext cx="2053344" cy="1458955"/>
          </a:xfrm>
          <a:prstGeom prst="rect">
            <a:avLst/>
          </a:prstGeom>
        </p:spPr>
      </p:pic>
      <p:pic>
        <p:nvPicPr>
          <p:cNvPr id="7" name="Picture 6">
            <a:extLst>
              <a:ext uri="{FF2B5EF4-FFF2-40B4-BE49-F238E27FC236}">
                <a16:creationId xmlns:a16="http://schemas.microsoft.com/office/drawing/2014/main" id="{21227080-0160-43F4-B194-CA460A2F617F}"/>
              </a:ext>
            </a:extLst>
          </p:cNvPr>
          <p:cNvPicPr>
            <a:picLocks noChangeAspect="1"/>
          </p:cNvPicPr>
          <p:nvPr/>
        </p:nvPicPr>
        <p:blipFill>
          <a:blip r:embed="rId5"/>
          <a:stretch>
            <a:fillRect/>
          </a:stretch>
        </p:blipFill>
        <p:spPr>
          <a:xfrm>
            <a:off x="8300135" y="285517"/>
            <a:ext cx="2531257" cy="1472261"/>
          </a:xfrm>
          <a:prstGeom prst="rect">
            <a:avLst/>
          </a:prstGeom>
        </p:spPr>
      </p:pic>
    </p:spTree>
    <p:extLst>
      <p:ext uri="{BB962C8B-B14F-4D97-AF65-F5344CB8AC3E}">
        <p14:creationId xmlns:p14="http://schemas.microsoft.com/office/powerpoint/2010/main" val="1147279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91CB-1A73-4416-A73E-E508462E5F38}"/>
              </a:ext>
            </a:extLst>
          </p:cNvPr>
          <p:cNvSpPr>
            <a:spLocks noGrp="1"/>
          </p:cNvSpPr>
          <p:nvPr>
            <p:ph type="title"/>
          </p:nvPr>
        </p:nvSpPr>
        <p:spPr/>
        <p:txBody>
          <a:bodyPr/>
          <a:lstStyle/>
          <a:p>
            <a:pPr algn="ctr"/>
            <a:r>
              <a:rPr lang="en-US" dirty="0">
                <a:solidFill>
                  <a:schemeClr val="bg1"/>
                </a:solidFill>
              </a:rPr>
              <a:t>Salutary Neglect (1607-1763)</a:t>
            </a:r>
          </a:p>
        </p:txBody>
      </p:sp>
      <p:sp>
        <p:nvSpPr>
          <p:cNvPr id="3" name="Content Placeholder 2">
            <a:extLst>
              <a:ext uri="{FF2B5EF4-FFF2-40B4-BE49-F238E27FC236}">
                <a16:creationId xmlns:a16="http://schemas.microsoft.com/office/drawing/2014/main" id="{50200024-D35A-477F-8562-EE9A2ABE5D37}"/>
              </a:ext>
            </a:extLst>
          </p:cNvPr>
          <p:cNvSpPr>
            <a:spLocks noGrp="1"/>
          </p:cNvSpPr>
          <p:nvPr>
            <p:ph idx="1"/>
          </p:nvPr>
        </p:nvSpPr>
        <p:spPr/>
        <p:txBody>
          <a:bodyPr>
            <a:normAutofit fontScale="92500" lnSpcReduction="10000"/>
          </a:bodyPr>
          <a:lstStyle/>
          <a:p>
            <a:pPr marL="0" indent="0">
              <a:buNone/>
            </a:pPr>
            <a:r>
              <a:rPr lang="en-US" dirty="0">
                <a:solidFill>
                  <a:schemeClr val="bg1"/>
                </a:solidFill>
              </a:rPr>
              <a:t>Salutary neglect was the British policy of not enforcing mercantile laws in exchange for colonist loyalty for the purposes of colonizing North America on the cheap. Under this policy, colonists had great freedom.</a:t>
            </a:r>
          </a:p>
          <a:p>
            <a:r>
              <a:rPr lang="en-US" dirty="0">
                <a:solidFill>
                  <a:schemeClr val="bg1"/>
                </a:solidFill>
              </a:rPr>
              <a:t>Colonists paid less in taxes than citizens in England.</a:t>
            </a:r>
          </a:p>
          <a:p>
            <a:r>
              <a:rPr lang="en-US" dirty="0">
                <a:solidFill>
                  <a:schemeClr val="bg1"/>
                </a:solidFill>
              </a:rPr>
              <a:t>Land was plentiful and cheap.</a:t>
            </a:r>
          </a:p>
          <a:p>
            <a:r>
              <a:rPr lang="en-US" dirty="0">
                <a:solidFill>
                  <a:schemeClr val="bg1"/>
                </a:solidFill>
              </a:rPr>
              <a:t>Colonies were allowed to create colonial legislatures and make their own laws.</a:t>
            </a:r>
          </a:p>
          <a:p>
            <a:r>
              <a:rPr lang="en-US" dirty="0">
                <a:solidFill>
                  <a:schemeClr val="bg1"/>
                </a:solidFill>
              </a:rPr>
              <a:t>Colonies were allowed to create their own cultural institutions</a:t>
            </a:r>
          </a:p>
          <a:p>
            <a:r>
              <a:rPr lang="en-US" dirty="0">
                <a:solidFill>
                  <a:schemeClr val="bg1"/>
                </a:solidFill>
              </a:rPr>
              <a:t>Examples: House of Burgesses, Mayflower Compact, New England Town Hall Meetings, Freedom of Press, Public Education.</a:t>
            </a:r>
          </a:p>
          <a:p>
            <a:r>
              <a:rPr lang="en-US" dirty="0">
                <a:solidFill>
                  <a:schemeClr val="bg1"/>
                </a:solidFill>
              </a:rPr>
              <a:t>Both England and the Colonies liked this arrangement.</a:t>
            </a:r>
          </a:p>
        </p:txBody>
      </p:sp>
      <p:pic>
        <p:nvPicPr>
          <p:cNvPr id="4" name="Picture 3">
            <a:extLst>
              <a:ext uri="{FF2B5EF4-FFF2-40B4-BE49-F238E27FC236}">
                <a16:creationId xmlns:a16="http://schemas.microsoft.com/office/drawing/2014/main" id="{E1231FE2-F646-4CA8-8F1A-A6868CD7B616}"/>
              </a:ext>
            </a:extLst>
          </p:cNvPr>
          <p:cNvPicPr>
            <a:picLocks noChangeAspect="1"/>
          </p:cNvPicPr>
          <p:nvPr/>
        </p:nvPicPr>
        <p:blipFill>
          <a:blip r:embed="rId2"/>
          <a:stretch>
            <a:fillRect/>
          </a:stretch>
        </p:blipFill>
        <p:spPr>
          <a:xfrm>
            <a:off x="208486" y="230188"/>
            <a:ext cx="2410427" cy="1414995"/>
          </a:xfrm>
          <a:prstGeom prst="rect">
            <a:avLst/>
          </a:prstGeom>
        </p:spPr>
      </p:pic>
    </p:spTree>
    <p:extLst>
      <p:ext uri="{BB962C8B-B14F-4D97-AF65-F5344CB8AC3E}">
        <p14:creationId xmlns:p14="http://schemas.microsoft.com/office/powerpoint/2010/main" val="1591860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980D-74CF-4B94-B9DD-5A05D193C941}"/>
              </a:ext>
            </a:extLst>
          </p:cNvPr>
          <p:cNvSpPr>
            <a:spLocks noGrp="1"/>
          </p:cNvSpPr>
          <p:nvPr>
            <p:ph type="title"/>
          </p:nvPr>
        </p:nvSpPr>
        <p:spPr/>
        <p:txBody>
          <a:bodyPr/>
          <a:lstStyle/>
          <a:p>
            <a:pPr algn="ctr"/>
            <a:r>
              <a:rPr lang="en-US" dirty="0">
                <a:solidFill>
                  <a:schemeClr val="bg1"/>
                </a:solidFill>
              </a:rPr>
              <a:t>French &amp; Indian War (1754-1763)</a:t>
            </a:r>
          </a:p>
        </p:txBody>
      </p:sp>
      <p:sp>
        <p:nvSpPr>
          <p:cNvPr id="3" name="Content Placeholder 2">
            <a:extLst>
              <a:ext uri="{FF2B5EF4-FFF2-40B4-BE49-F238E27FC236}">
                <a16:creationId xmlns:a16="http://schemas.microsoft.com/office/drawing/2014/main" id="{5C3BD319-98AB-4441-A3AA-FC3A51F66EAC}"/>
              </a:ext>
            </a:extLst>
          </p:cNvPr>
          <p:cNvSpPr>
            <a:spLocks noGrp="1"/>
          </p:cNvSpPr>
          <p:nvPr>
            <p:ph idx="1"/>
          </p:nvPr>
        </p:nvSpPr>
        <p:spPr/>
        <p:txBody>
          <a:bodyPr>
            <a:normAutofit fontScale="85000" lnSpcReduction="20000"/>
          </a:bodyPr>
          <a:lstStyle/>
          <a:p>
            <a:pPr marL="0" indent="0">
              <a:buNone/>
            </a:pPr>
            <a:r>
              <a:rPr lang="en-US" dirty="0">
                <a:solidFill>
                  <a:schemeClr val="bg1"/>
                </a:solidFill>
              </a:rPr>
              <a:t>A war between France and England over the Ohio River Valley. The fate of the continent would be determined by the victor. Native American tribes sided with the warring powers.</a:t>
            </a:r>
          </a:p>
          <a:p>
            <a:r>
              <a:rPr lang="en-US" dirty="0">
                <a:solidFill>
                  <a:schemeClr val="bg1"/>
                </a:solidFill>
              </a:rPr>
              <a:t>French &amp; Indian War = 7 Years War</a:t>
            </a:r>
          </a:p>
          <a:p>
            <a:r>
              <a:rPr lang="en-US" dirty="0">
                <a:solidFill>
                  <a:schemeClr val="bg1"/>
                </a:solidFill>
              </a:rPr>
              <a:t>Algonquin &amp; Huron sided with the French</a:t>
            </a:r>
          </a:p>
          <a:p>
            <a:r>
              <a:rPr lang="en-US" dirty="0">
                <a:solidFill>
                  <a:schemeClr val="bg1"/>
                </a:solidFill>
              </a:rPr>
              <a:t>Iroquois sided with the British</a:t>
            </a:r>
          </a:p>
          <a:p>
            <a:r>
              <a:rPr lang="en-US" dirty="0">
                <a:solidFill>
                  <a:schemeClr val="bg1"/>
                </a:solidFill>
              </a:rPr>
              <a:t>Lt. Colonel George Washington fought in the war as a British officer in the Virginia militia and received fighting experience along with many other colonists.</a:t>
            </a:r>
          </a:p>
          <a:p>
            <a:r>
              <a:rPr lang="en-US" dirty="0">
                <a:solidFill>
                  <a:schemeClr val="bg1"/>
                </a:solidFill>
              </a:rPr>
              <a:t>England won the war at the Battle of Montreal in 1761</a:t>
            </a:r>
          </a:p>
          <a:p>
            <a:r>
              <a:rPr lang="en-US" dirty="0">
                <a:solidFill>
                  <a:schemeClr val="bg1"/>
                </a:solidFill>
              </a:rPr>
              <a:t>The Treaty of Paris (1763) ended the conflict with England gaining all of Canada and all lands east of the Mississippi.</a:t>
            </a:r>
          </a:p>
          <a:p>
            <a:r>
              <a:rPr lang="en-US" dirty="0">
                <a:solidFill>
                  <a:schemeClr val="bg1"/>
                </a:solidFill>
              </a:rPr>
              <a:t>This war is considered a turning point in history. England won, but at a price!</a:t>
            </a:r>
          </a:p>
          <a:p>
            <a:endParaRPr lang="en-US" dirty="0">
              <a:solidFill>
                <a:schemeClr val="bg1"/>
              </a:solidFill>
            </a:endParaRPr>
          </a:p>
        </p:txBody>
      </p:sp>
      <p:pic>
        <p:nvPicPr>
          <p:cNvPr id="4" name="Picture 3">
            <a:extLst>
              <a:ext uri="{FF2B5EF4-FFF2-40B4-BE49-F238E27FC236}">
                <a16:creationId xmlns:a16="http://schemas.microsoft.com/office/drawing/2014/main" id="{3527A722-99C4-4C7D-967A-1033C341B52F}"/>
              </a:ext>
            </a:extLst>
          </p:cNvPr>
          <p:cNvPicPr>
            <a:picLocks noChangeAspect="1"/>
          </p:cNvPicPr>
          <p:nvPr/>
        </p:nvPicPr>
        <p:blipFill>
          <a:blip r:embed="rId2"/>
          <a:stretch>
            <a:fillRect/>
          </a:stretch>
        </p:blipFill>
        <p:spPr>
          <a:xfrm>
            <a:off x="10210288" y="561521"/>
            <a:ext cx="1554615" cy="932769"/>
          </a:xfrm>
          <a:prstGeom prst="rect">
            <a:avLst/>
          </a:prstGeom>
        </p:spPr>
      </p:pic>
      <p:pic>
        <p:nvPicPr>
          <p:cNvPr id="5" name="Picture 4">
            <a:extLst>
              <a:ext uri="{FF2B5EF4-FFF2-40B4-BE49-F238E27FC236}">
                <a16:creationId xmlns:a16="http://schemas.microsoft.com/office/drawing/2014/main" id="{819711EC-9EBA-4B06-9563-636D9AE9AA58}"/>
              </a:ext>
            </a:extLst>
          </p:cNvPr>
          <p:cNvPicPr>
            <a:picLocks noChangeAspect="1"/>
          </p:cNvPicPr>
          <p:nvPr/>
        </p:nvPicPr>
        <p:blipFill>
          <a:blip r:embed="rId3"/>
          <a:stretch>
            <a:fillRect/>
          </a:stretch>
        </p:blipFill>
        <p:spPr>
          <a:xfrm>
            <a:off x="267579" y="365125"/>
            <a:ext cx="1942962" cy="1292953"/>
          </a:xfrm>
          <a:prstGeom prst="rect">
            <a:avLst/>
          </a:prstGeom>
        </p:spPr>
      </p:pic>
    </p:spTree>
    <p:extLst>
      <p:ext uri="{BB962C8B-B14F-4D97-AF65-F5344CB8AC3E}">
        <p14:creationId xmlns:p14="http://schemas.microsoft.com/office/powerpoint/2010/main" val="3802784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78D68-9E4A-47D7-A056-5C850F6BFCDA}"/>
              </a:ext>
            </a:extLst>
          </p:cNvPr>
          <p:cNvSpPr>
            <a:spLocks noGrp="1"/>
          </p:cNvSpPr>
          <p:nvPr>
            <p:ph type="title"/>
          </p:nvPr>
        </p:nvSpPr>
        <p:spPr/>
        <p:txBody>
          <a:bodyPr/>
          <a:lstStyle/>
          <a:p>
            <a:pPr algn="ctr"/>
            <a:r>
              <a:rPr lang="en-US" dirty="0">
                <a:solidFill>
                  <a:schemeClr val="bg1"/>
                </a:solidFill>
              </a:rPr>
              <a:t>French &amp; Indian War (1754-1763)</a:t>
            </a:r>
          </a:p>
        </p:txBody>
      </p:sp>
      <p:pic>
        <p:nvPicPr>
          <p:cNvPr id="4" name="Content Placeholder 3">
            <a:extLst>
              <a:ext uri="{FF2B5EF4-FFF2-40B4-BE49-F238E27FC236}">
                <a16:creationId xmlns:a16="http://schemas.microsoft.com/office/drawing/2014/main" id="{6671EEA4-7643-49EB-AFC2-E920A1B451D2}"/>
              </a:ext>
            </a:extLst>
          </p:cNvPr>
          <p:cNvPicPr>
            <a:picLocks noGrp="1" noChangeAspect="1"/>
          </p:cNvPicPr>
          <p:nvPr>
            <p:ph idx="1"/>
          </p:nvPr>
        </p:nvPicPr>
        <p:blipFill>
          <a:blip r:embed="rId2"/>
          <a:stretch>
            <a:fillRect/>
          </a:stretch>
        </p:blipFill>
        <p:spPr>
          <a:xfrm>
            <a:off x="8212814" y="2313125"/>
            <a:ext cx="2931943" cy="2931943"/>
          </a:xfrm>
          <a:prstGeom prst="rect">
            <a:avLst/>
          </a:prstGeom>
        </p:spPr>
      </p:pic>
      <p:pic>
        <p:nvPicPr>
          <p:cNvPr id="5" name="Picture 4">
            <a:extLst>
              <a:ext uri="{FF2B5EF4-FFF2-40B4-BE49-F238E27FC236}">
                <a16:creationId xmlns:a16="http://schemas.microsoft.com/office/drawing/2014/main" id="{D314D5BD-1DB7-4F01-98DB-486097A28460}"/>
              </a:ext>
            </a:extLst>
          </p:cNvPr>
          <p:cNvPicPr>
            <a:picLocks noChangeAspect="1"/>
          </p:cNvPicPr>
          <p:nvPr/>
        </p:nvPicPr>
        <p:blipFill>
          <a:blip r:embed="rId3"/>
          <a:stretch>
            <a:fillRect/>
          </a:stretch>
        </p:blipFill>
        <p:spPr>
          <a:xfrm>
            <a:off x="3775000" y="1472479"/>
            <a:ext cx="4081737" cy="5190998"/>
          </a:xfrm>
          <a:prstGeom prst="rect">
            <a:avLst/>
          </a:prstGeom>
        </p:spPr>
      </p:pic>
      <p:pic>
        <p:nvPicPr>
          <p:cNvPr id="6" name="Picture 5">
            <a:extLst>
              <a:ext uri="{FF2B5EF4-FFF2-40B4-BE49-F238E27FC236}">
                <a16:creationId xmlns:a16="http://schemas.microsoft.com/office/drawing/2014/main" id="{F80CAB1E-F80E-4A3B-B300-3986BE8F4F20}"/>
              </a:ext>
            </a:extLst>
          </p:cNvPr>
          <p:cNvPicPr>
            <a:picLocks noChangeAspect="1"/>
          </p:cNvPicPr>
          <p:nvPr/>
        </p:nvPicPr>
        <p:blipFill>
          <a:blip r:embed="rId4"/>
          <a:stretch>
            <a:fillRect/>
          </a:stretch>
        </p:blipFill>
        <p:spPr>
          <a:xfrm>
            <a:off x="10173948" y="540851"/>
            <a:ext cx="1552714" cy="931628"/>
          </a:xfrm>
          <a:prstGeom prst="rect">
            <a:avLst/>
          </a:prstGeom>
        </p:spPr>
      </p:pic>
      <p:pic>
        <p:nvPicPr>
          <p:cNvPr id="7" name="Picture 6">
            <a:extLst>
              <a:ext uri="{FF2B5EF4-FFF2-40B4-BE49-F238E27FC236}">
                <a16:creationId xmlns:a16="http://schemas.microsoft.com/office/drawing/2014/main" id="{F1131E40-1EB6-40FD-A41E-005DCA9DFE65}"/>
              </a:ext>
            </a:extLst>
          </p:cNvPr>
          <p:cNvPicPr>
            <a:picLocks noChangeAspect="1"/>
          </p:cNvPicPr>
          <p:nvPr/>
        </p:nvPicPr>
        <p:blipFill>
          <a:blip r:embed="rId5"/>
          <a:stretch>
            <a:fillRect/>
          </a:stretch>
        </p:blipFill>
        <p:spPr>
          <a:xfrm>
            <a:off x="838200" y="2313125"/>
            <a:ext cx="2229821" cy="3082056"/>
          </a:xfrm>
          <a:prstGeom prst="rect">
            <a:avLst/>
          </a:prstGeom>
        </p:spPr>
      </p:pic>
      <p:pic>
        <p:nvPicPr>
          <p:cNvPr id="8" name="Picture 7">
            <a:extLst>
              <a:ext uri="{FF2B5EF4-FFF2-40B4-BE49-F238E27FC236}">
                <a16:creationId xmlns:a16="http://schemas.microsoft.com/office/drawing/2014/main" id="{988E228F-5D5D-4259-9A32-3BF78F5B1035}"/>
              </a:ext>
            </a:extLst>
          </p:cNvPr>
          <p:cNvPicPr>
            <a:picLocks noChangeAspect="1"/>
          </p:cNvPicPr>
          <p:nvPr/>
        </p:nvPicPr>
        <p:blipFill>
          <a:blip r:embed="rId6"/>
          <a:stretch>
            <a:fillRect/>
          </a:stretch>
        </p:blipFill>
        <p:spPr>
          <a:xfrm>
            <a:off x="354761" y="430550"/>
            <a:ext cx="1731492" cy="1152229"/>
          </a:xfrm>
          <a:prstGeom prst="rect">
            <a:avLst/>
          </a:prstGeom>
        </p:spPr>
      </p:pic>
      <p:pic>
        <p:nvPicPr>
          <p:cNvPr id="9" name="Picture 8">
            <a:extLst>
              <a:ext uri="{FF2B5EF4-FFF2-40B4-BE49-F238E27FC236}">
                <a16:creationId xmlns:a16="http://schemas.microsoft.com/office/drawing/2014/main" id="{C96038DE-91F0-4F8E-B420-3BC16DACB841}"/>
              </a:ext>
            </a:extLst>
          </p:cNvPr>
          <p:cNvPicPr>
            <a:picLocks noChangeAspect="1"/>
          </p:cNvPicPr>
          <p:nvPr/>
        </p:nvPicPr>
        <p:blipFill>
          <a:blip r:embed="rId7"/>
          <a:stretch>
            <a:fillRect/>
          </a:stretch>
        </p:blipFill>
        <p:spPr>
          <a:xfrm>
            <a:off x="5236969" y="194523"/>
            <a:ext cx="488252" cy="488252"/>
          </a:xfrm>
          <a:prstGeom prst="rect">
            <a:avLst/>
          </a:prstGeom>
        </p:spPr>
      </p:pic>
    </p:spTree>
    <p:extLst>
      <p:ext uri="{BB962C8B-B14F-4D97-AF65-F5344CB8AC3E}">
        <p14:creationId xmlns:p14="http://schemas.microsoft.com/office/powerpoint/2010/main" val="2890317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EB01-5F92-4643-A0ED-A186C39AADC4}"/>
              </a:ext>
            </a:extLst>
          </p:cNvPr>
          <p:cNvSpPr>
            <a:spLocks noGrp="1"/>
          </p:cNvSpPr>
          <p:nvPr>
            <p:ph type="title"/>
          </p:nvPr>
        </p:nvSpPr>
        <p:spPr/>
        <p:txBody>
          <a:bodyPr/>
          <a:lstStyle/>
          <a:p>
            <a:pPr algn="ctr"/>
            <a:r>
              <a:rPr lang="en-US" dirty="0">
                <a:solidFill>
                  <a:schemeClr val="bg2"/>
                </a:solidFill>
                <a:latin typeface="+mn-lt"/>
              </a:rPr>
              <a:t>Colonial America (1607-1783)</a:t>
            </a:r>
          </a:p>
        </p:txBody>
      </p:sp>
      <p:sp>
        <p:nvSpPr>
          <p:cNvPr id="3" name="Content Placeholder 2">
            <a:extLst>
              <a:ext uri="{FF2B5EF4-FFF2-40B4-BE49-F238E27FC236}">
                <a16:creationId xmlns:a16="http://schemas.microsoft.com/office/drawing/2014/main" id="{3B7143DA-8530-4EBA-B307-413FD405E875}"/>
              </a:ext>
            </a:extLst>
          </p:cNvPr>
          <p:cNvSpPr>
            <a:spLocks noGrp="1"/>
          </p:cNvSpPr>
          <p:nvPr>
            <p:ph idx="1"/>
          </p:nvPr>
        </p:nvSpPr>
        <p:spPr/>
        <p:txBody>
          <a:bodyPr/>
          <a:lstStyle/>
          <a:p>
            <a:pPr marL="0" lvl="0" indent="0" algn="ctr" eaLnBrk="0" fontAlgn="base" hangingPunct="0">
              <a:lnSpc>
                <a:spcPct val="150000"/>
              </a:lnSpc>
              <a:spcBef>
                <a:spcPct val="20000"/>
              </a:spcBef>
              <a:spcAft>
                <a:spcPct val="0"/>
              </a:spcAft>
              <a:buNone/>
            </a:pPr>
            <a:r>
              <a:rPr lang="en-US" altLang="en-US" sz="3200" kern="0" dirty="0">
                <a:solidFill>
                  <a:schemeClr val="bg2"/>
                </a:solidFill>
                <a:latin typeface="Arial"/>
              </a:rPr>
              <a:t>13 Colonies </a:t>
            </a:r>
          </a:p>
          <a:p>
            <a:pPr marL="0" lvl="0" indent="0" algn="ctr" eaLnBrk="0" fontAlgn="base" hangingPunct="0">
              <a:lnSpc>
                <a:spcPct val="150000"/>
              </a:lnSpc>
              <a:spcBef>
                <a:spcPct val="20000"/>
              </a:spcBef>
              <a:spcAft>
                <a:spcPct val="0"/>
              </a:spcAft>
              <a:buNone/>
            </a:pPr>
            <a:r>
              <a:rPr lang="en-US" altLang="en-US" sz="3200" kern="0" dirty="0">
                <a:solidFill>
                  <a:schemeClr val="bg2"/>
                </a:solidFill>
                <a:latin typeface="Arial"/>
              </a:rPr>
              <a:t>Salutary Neglect (1607-1763)</a:t>
            </a:r>
          </a:p>
          <a:p>
            <a:pPr marL="0" lvl="0" indent="0" algn="ctr" eaLnBrk="0" fontAlgn="base" hangingPunct="0">
              <a:lnSpc>
                <a:spcPct val="150000"/>
              </a:lnSpc>
              <a:spcBef>
                <a:spcPct val="20000"/>
              </a:spcBef>
              <a:spcAft>
                <a:spcPct val="0"/>
              </a:spcAft>
              <a:buNone/>
            </a:pPr>
            <a:r>
              <a:rPr lang="en-US" altLang="en-US" sz="3200" kern="0" dirty="0">
                <a:solidFill>
                  <a:schemeClr val="bg2"/>
                </a:solidFill>
                <a:latin typeface="Arial"/>
              </a:rPr>
              <a:t>French &amp; Indian War (1754-1763)</a:t>
            </a:r>
          </a:p>
          <a:p>
            <a:pPr marL="0" lvl="0" indent="0" algn="ctr" eaLnBrk="0" fontAlgn="base" hangingPunct="0">
              <a:lnSpc>
                <a:spcPct val="150000"/>
              </a:lnSpc>
              <a:spcBef>
                <a:spcPct val="20000"/>
              </a:spcBef>
              <a:spcAft>
                <a:spcPct val="0"/>
              </a:spcAft>
              <a:buNone/>
            </a:pPr>
            <a:r>
              <a:rPr lang="en-US" altLang="en-US" sz="3200" kern="0" dirty="0">
                <a:solidFill>
                  <a:schemeClr val="bg2"/>
                </a:solidFill>
                <a:latin typeface="Arial"/>
              </a:rPr>
              <a:t>Harmful Neglect (1763-1775)</a:t>
            </a:r>
          </a:p>
          <a:p>
            <a:pPr marL="0" lvl="0" indent="0" algn="ctr" eaLnBrk="0" fontAlgn="base" hangingPunct="0">
              <a:lnSpc>
                <a:spcPct val="150000"/>
              </a:lnSpc>
              <a:spcBef>
                <a:spcPct val="20000"/>
              </a:spcBef>
              <a:spcAft>
                <a:spcPct val="0"/>
              </a:spcAft>
              <a:buNone/>
            </a:pPr>
            <a:r>
              <a:rPr lang="en-US" altLang="en-US" sz="3200" kern="0" dirty="0">
                <a:solidFill>
                  <a:schemeClr val="bg2"/>
                </a:solidFill>
                <a:latin typeface="Arial"/>
              </a:rPr>
              <a:t>American Revolution (1775-1783)</a:t>
            </a:r>
            <a:endParaRPr lang="en-US" dirty="0">
              <a:solidFill>
                <a:schemeClr val="bg2"/>
              </a:solidFill>
            </a:endParaRPr>
          </a:p>
        </p:txBody>
      </p:sp>
    </p:spTree>
    <p:extLst>
      <p:ext uri="{BB962C8B-B14F-4D97-AF65-F5344CB8AC3E}">
        <p14:creationId xmlns:p14="http://schemas.microsoft.com/office/powerpoint/2010/main" val="4055430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DB39-6B41-46F6-9320-35A1FDD5FE4D}"/>
              </a:ext>
            </a:extLst>
          </p:cNvPr>
          <p:cNvSpPr>
            <a:spLocks noGrp="1"/>
          </p:cNvSpPr>
          <p:nvPr>
            <p:ph type="title"/>
          </p:nvPr>
        </p:nvSpPr>
        <p:spPr/>
        <p:txBody>
          <a:bodyPr/>
          <a:lstStyle/>
          <a:p>
            <a:pPr algn="ctr"/>
            <a:r>
              <a:rPr lang="en-US" dirty="0">
                <a:solidFill>
                  <a:schemeClr val="bg1"/>
                </a:solidFill>
              </a:rPr>
              <a:t>Harmful Neglect (1763-1775)</a:t>
            </a:r>
          </a:p>
        </p:txBody>
      </p:sp>
      <p:sp>
        <p:nvSpPr>
          <p:cNvPr id="3" name="Content Placeholder 2">
            <a:extLst>
              <a:ext uri="{FF2B5EF4-FFF2-40B4-BE49-F238E27FC236}">
                <a16:creationId xmlns:a16="http://schemas.microsoft.com/office/drawing/2014/main" id="{F540F606-9E63-44A4-9B2D-64E9BC9E5E2B}"/>
              </a:ext>
            </a:extLst>
          </p:cNvPr>
          <p:cNvSpPr>
            <a:spLocks noGrp="1"/>
          </p:cNvSpPr>
          <p:nvPr>
            <p:ph idx="1"/>
          </p:nvPr>
        </p:nvSpPr>
        <p:spPr/>
        <p:txBody>
          <a:bodyPr>
            <a:noAutofit/>
          </a:bodyPr>
          <a:lstStyle/>
          <a:p>
            <a:pPr marL="0" indent="0">
              <a:buNone/>
            </a:pPr>
            <a:r>
              <a:rPr lang="en-US" sz="1600" dirty="0">
                <a:solidFill>
                  <a:schemeClr val="bg1"/>
                </a:solidFill>
              </a:rPr>
              <a:t>England won the war, but at a heavy financial price – debt (140 </a:t>
            </a:r>
            <a:r>
              <a:rPr lang="en-US" sz="1600" dirty="0" err="1">
                <a:solidFill>
                  <a:schemeClr val="bg1"/>
                </a:solidFill>
              </a:rPr>
              <a:t>mp</a:t>
            </a:r>
            <a:r>
              <a:rPr lang="en-US" sz="1600" dirty="0">
                <a:solidFill>
                  <a:schemeClr val="bg1"/>
                </a:solidFill>
              </a:rPr>
              <a:t>). England will turn to its colonies to help pay for the war debt, and in doing so, will begin enforcing its mercantile laws causing many colonists to question their relationship with their mother country.</a:t>
            </a:r>
          </a:p>
          <a:p>
            <a:r>
              <a:rPr lang="en-US" sz="1600" dirty="0">
                <a:solidFill>
                  <a:schemeClr val="bg1"/>
                </a:solidFill>
              </a:rPr>
              <a:t>Harmful Neglect = The British policy of enforcing mercantile laws and placing the colonies under direct control.</a:t>
            </a:r>
          </a:p>
          <a:p>
            <a:r>
              <a:rPr lang="en-US" sz="1600" b="1" u="sng" dirty="0">
                <a:solidFill>
                  <a:schemeClr val="bg1"/>
                </a:solidFill>
              </a:rPr>
              <a:t>Proclamation Line of 1763 </a:t>
            </a:r>
            <a:r>
              <a:rPr lang="en-US" sz="1600" dirty="0">
                <a:solidFill>
                  <a:schemeClr val="bg1"/>
                </a:solidFill>
              </a:rPr>
              <a:t>– Restricted colonial movement west of the Appalachian Mountains to protect Native Americans.</a:t>
            </a:r>
          </a:p>
          <a:p>
            <a:r>
              <a:rPr lang="en-US" sz="1600" b="1" u="sng" dirty="0">
                <a:solidFill>
                  <a:schemeClr val="bg1"/>
                </a:solidFill>
              </a:rPr>
              <a:t>Sugar Act (1764) </a:t>
            </a:r>
            <a:r>
              <a:rPr lang="en-US" sz="1600" dirty="0">
                <a:solidFill>
                  <a:schemeClr val="bg1"/>
                </a:solidFill>
              </a:rPr>
              <a:t>– Lowered the tax on sugar, but tightened the enforcement of the law and cracked down on smuggling.</a:t>
            </a:r>
          </a:p>
          <a:p>
            <a:r>
              <a:rPr lang="en-US" sz="1600" b="1" u="sng" dirty="0">
                <a:solidFill>
                  <a:schemeClr val="bg1"/>
                </a:solidFill>
              </a:rPr>
              <a:t>Stamp Act (1765) </a:t>
            </a:r>
            <a:r>
              <a:rPr lang="en-US" sz="1600" dirty="0">
                <a:solidFill>
                  <a:schemeClr val="bg1"/>
                </a:solidFill>
              </a:rPr>
              <a:t>- Taxed all printed materials on paper from newspapers to playing cards. Required a stamp to show proof.</a:t>
            </a:r>
          </a:p>
          <a:p>
            <a:r>
              <a:rPr lang="en-US" sz="1600" b="1" u="sng" dirty="0">
                <a:solidFill>
                  <a:schemeClr val="bg1"/>
                </a:solidFill>
              </a:rPr>
              <a:t>Declaratory Act (1766)  </a:t>
            </a:r>
            <a:r>
              <a:rPr lang="en-US" sz="1600" dirty="0">
                <a:solidFill>
                  <a:schemeClr val="bg1"/>
                </a:solidFill>
              </a:rPr>
              <a:t>- Declared that Parliament had the authority to tax the colonies without their consent.</a:t>
            </a:r>
          </a:p>
          <a:p>
            <a:r>
              <a:rPr lang="en-US" sz="1600" b="1" u="sng" dirty="0">
                <a:solidFill>
                  <a:schemeClr val="bg1"/>
                </a:solidFill>
              </a:rPr>
              <a:t>Townshend Acts (1767) </a:t>
            </a:r>
            <a:r>
              <a:rPr lang="en-US" sz="1600" b="1" dirty="0">
                <a:solidFill>
                  <a:schemeClr val="bg1"/>
                </a:solidFill>
              </a:rPr>
              <a:t> - </a:t>
            </a:r>
            <a:r>
              <a:rPr lang="en-US" sz="1600" dirty="0">
                <a:solidFill>
                  <a:schemeClr val="bg1"/>
                </a:solidFill>
              </a:rPr>
              <a:t>Tax on lead, glass, paper, and tea. Authorized the issuance of Writs of Assistance (warrants without probable cause).</a:t>
            </a:r>
          </a:p>
          <a:p>
            <a:r>
              <a:rPr lang="en-US" sz="1600" b="1" u="sng" dirty="0">
                <a:solidFill>
                  <a:schemeClr val="bg1"/>
                </a:solidFill>
              </a:rPr>
              <a:t>Tea Act (1773) </a:t>
            </a:r>
            <a:r>
              <a:rPr lang="en-US" sz="1600" dirty="0">
                <a:solidFill>
                  <a:schemeClr val="bg1"/>
                </a:solidFill>
              </a:rPr>
              <a:t>– Lowered the tax on tea in an effort to protect the monopoly of the British East India Company.</a:t>
            </a:r>
          </a:p>
          <a:p>
            <a:r>
              <a:rPr lang="en-US" sz="1600" b="1" u="sng" dirty="0">
                <a:solidFill>
                  <a:schemeClr val="bg1"/>
                </a:solidFill>
              </a:rPr>
              <a:t>Coercive Acts (1774) </a:t>
            </a:r>
            <a:r>
              <a:rPr lang="en-US" sz="1600" dirty="0">
                <a:solidFill>
                  <a:schemeClr val="bg1"/>
                </a:solidFill>
              </a:rPr>
              <a:t>– More commonly referred to as the “Intolerable Acts” they sought to close the port of Boston after the Boston Tea Party and submit to the will of the King!</a:t>
            </a:r>
          </a:p>
        </p:txBody>
      </p:sp>
    </p:spTree>
    <p:extLst>
      <p:ext uri="{BB962C8B-B14F-4D97-AF65-F5344CB8AC3E}">
        <p14:creationId xmlns:p14="http://schemas.microsoft.com/office/powerpoint/2010/main" val="2535575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953C-862C-4CD1-8F59-FD07C5C7C608}"/>
              </a:ext>
            </a:extLst>
          </p:cNvPr>
          <p:cNvSpPr>
            <a:spLocks noGrp="1"/>
          </p:cNvSpPr>
          <p:nvPr>
            <p:ph type="title"/>
          </p:nvPr>
        </p:nvSpPr>
        <p:spPr/>
        <p:txBody>
          <a:bodyPr/>
          <a:lstStyle/>
          <a:p>
            <a:pPr algn="ctr"/>
            <a:r>
              <a:rPr lang="en-US" dirty="0">
                <a:solidFill>
                  <a:schemeClr val="bg1"/>
                </a:solidFill>
              </a:rPr>
              <a:t>Proclamation of 1763</a:t>
            </a:r>
          </a:p>
        </p:txBody>
      </p:sp>
      <p:pic>
        <p:nvPicPr>
          <p:cNvPr id="4" name="Content Placeholder 3">
            <a:extLst>
              <a:ext uri="{FF2B5EF4-FFF2-40B4-BE49-F238E27FC236}">
                <a16:creationId xmlns:a16="http://schemas.microsoft.com/office/drawing/2014/main" id="{9B3DF515-5748-4A9A-9D8C-939F30D7736A}"/>
              </a:ext>
            </a:extLst>
          </p:cNvPr>
          <p:cNvPicPr>
            <a:picLocks noGrp="1" noChangeAspect="1"/>
          </p:cNvPicPr>
          <p:nvPr>
            <p:ph idx="1"/>
          </p:nvPr>
        </p:nvPicPr>
        <p:blipFill>
          <a:blip r:embed="rId2"/>
          <a:stretch>
            <a:fillRect/>
          </a:stretch>
        </p:blipFill>
        <p:spPr>
          <a:xfrm>
            <a:off x="2370338" y="1470518"/>
            <a:ext cx="6883147" cy="5163890"/>
          </a:xfrm>
          <a:prstGeom prst="rect">
            <a:avLst/>
          </a:prstGeom>
        </p:spPr>
      </p:pic>
    </p:spTree>
    <p:extLst>
      <p:ext uri="{BB962C8B-B14F-4D97-AF65-F5344CB8AC3E}">
        <p14:creationId xmlns:p14="http://schemas.microsoft.com/office/powerpoint/2010/main" val="2801910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395A9-95CB-4D32-8984-A0AD03C6833A}"/>
              </a:ext>
            </a:extLst>
          </p:cNvPr>
          <p:cNvSpPr>
            <a:spLocks noGrp="1"/>
          </p:cNvSpPr>
          <p:nvPr>
            <p:ph type="title"/>
          </p:nvPr>
        </p:nvSpPr>
        <p:spPr/>
        <p:txBody>
          <a:bodyPr/>
          <a:lstStyle/>
          <a:p>
            <a:pPr algn="ctr"/>
            <a:r>
              <a:rPr lang="en-US" dirty="0">
                <a:solidFill>
                  <a:schemeClr val="bg1"/>
                </a:solidFill>
              </a:rPr>
              <a:t>Harmful Neglect (1763-1775)</a:t>
            </a:r>
          </a:p>
        </p:txBody>
      </p:sp>
      <p:sp>
        <p:nvSpPr>
          <p:cNvPr id="6" name="Content Placeholder 5">
            <a:extLst>
              <a:ext uri="{FF2B5EF4-FFF2-40B4-BE49-F238E27FC236}">
                <a16:creationId xmlns:a16="http://schemas.microsoft.com/office/drawing/2014/main" id="{FD5F259F-1C5E-404D-939A-BE975D08E3BE}"/>
              </a:ext>
            </a:extLst>
          </p:cNvPr>
          <p:cNvSpPr>
            <a:spLocks noGrp="1"/>
          </p:cNvSpPr>
          <p:nvPr>
            <p:ph idx="1"/>
          </p:nvPr>
        </p:nvSpPr>
        <p:spPr/>
        <p:txBody>
          <a:bodyPr/>
          <a:lstStyle/>
          <a:p>
            <a:pPr marL="0" indent="0">
              <a:buNone/>
            </a:pPr>
            <a:r>
              <a:rPr lang="en-US" dirty="0">
                <a:solidFill>
                  <a:schemeClr val="bg1"/>
                </a:solidFill>
              </a:rPr>
              <a:t>As a result of the many taxes and restrictions from Parliament on the 13 British Colonies, many colonists began to protest and boycott goods.</a:t>
            </a:r>
          </a:p>
          <a:p>
            <a:r>
              <a:rPr lang="en-US" dirty="0">
                <a:solidFill>
                  <a:schemeClr val="bg1"/>
                </a:solidFill>
              </a:rPr>
              <a:t>“No taxation without representation” became the rallying cry.</a:t>
            </a:r>
          </a:p>
          <a:p>
            <a:r>
              <a:rPr lang="en-US" dirty="0">
                <a:solidFill>
                  <a:schemeClr val="bg1"/>
                </a:solidFill>
              </a:rPr>
              <a:t>Sons of Liberty and other groups began to emerge and harassed tax agents and other British officials.</a:t>
            </a:r>
          </a:p>
          <a:p>
            <a:r>
              <a:rPr lang="en-US" dirty="0">
                <a:solidFill>
                  <a:schemeClr val="bg1"/>
                </a:solidFill>
              </a:rPr>
              <a:t>Samuel Adams and Paul Revere were members.</a:t>
            </a:r>
          </a:p>
          <a:p>
            <a:r>
              <a:rPr lang="en-US" dirty="0">
                <a:solidFill>
                  <a:schemeClr val="bg1"/>
                </a:solidFill>
              </a:rPr>
              <a:t>Most colonists’ efforts were largely successful.</a:t>
            </a:r>
          </a:p>
        </p:txBody>
      </p:sp>
      <p:pic>
        <p:nvPicPr>
          <p:cNvPr id="7" name="Picture 6">
            <a:extLst>
              <a:ext uri="{FF2B5EF4-FFF2-40B4-BE49-F238E27FC236}">
                <a16:creationId xmlns:a16="http://schemas.microsoft.com/office/drawing/2014/main" id="{AE7C0929-051D-44A9-82D6-48170983FE60}"/>
              </a:ext>
            </a:extLst>
          </p:cNvPr>
          <p:cNvPicPr>
            <a:picLocks noChangeAspect="1"/>
          </p:cNvPicPr>
          <p:nvPr/>
        </p:nvPicPr>
        <p:blipFill>
          <a:blip r:embed="rId2"/>
          <a:stretch>
            <a:fillRect/>
          </a:stretch>
        </p:blipFill>
        <p:spPr>
          <a:xfrm>
            <a:off x="10213146" y="264837"/>
            <a:ext cx="1140654" cy="1493320"/>
          </a:xfrm>
          <a:prstGeom prst="rect">
            <a:avLst/>
          </a:prstGeom>
        </p:spPr>
      </p:pic>
      <p:pic>
        <p:nvPicPr>
          <p:cNvPr id="8" name="Picture 7">
            <a:extLst>
              <a:ext uri="{FF2B5EF4-FFF2-40B4-BE49-F238E27FC236}">
                <a16:creationId xmlns:a16="http://schemas.microsoft.com/office/drawing/2014/main" id="{1AE884F1-AFC3-4295-8FC6-BA063687A723}"/>
              </a:ext>
            </a:extLst>
          </p:cNvPr>
          <p:cNvPicPr>
            <a:picLocks noChangeAspect="1"/>
          </p:cNvPicPr>
          <p:nvPr/>
        </p:nvPicPr>
        <p:blipFill>
          <a:blip r:embed="rId3"/>
          <a:stretch>
            <a:fillRect/>
          </a:stretch>
        </p:blipFill>
        <p:spPr>
          <a:xfrm>
            <a:off x="8735286" y="3801740"/>
            <a:ext cx="2048187" cy="2856512"/>
          </a:xfrm>
          <a:prstGeom prst="rect">
            <a:avLst/>
          </a:prstGeom>
        </p:spPr>
      </p:pic>
      <p:pic>
        <p:nvPicPr>
          <p:cNvPr id="9" name="Picture 8">
            <a:extLst>
              <a:ext uri="{FF2B5EF4-FFF2-40B4-BE49-F238E27FC236}">
                <a16:creationId xmlns:a16="http://schemas.microsoft.com/office/drawing/2014/main" id="{2E65CBEA-C1BE-478B-BEAC-EA0C7EBCC1E7}"/>
              </a:ext>
            </a:extLst>
          </p:cNvPr>
          <p:cNvPicPr>
            <a:picLocks noChangeAspect="1"/>
          </p:cNvPicPr>
          <p:nvPr/>
        </p:nvPicPr>
        <p:blipFill>
          <a:blip r:embed="rId4"/>
          <a:stretch>
            <a:fillRect/>
          </a:stretch>
        </p:blipFill>
        <p:spPr>
          <a:xfrm>
            <a:off x="838200" y="228268"/>
            <a:ext cx="1350208" cy="1599275"/>
          </a:xfrm>
          <a:prstGeom prst="rect">
            <a:avLst/>
          </a:prstGeom>
        </p:spPr>
      </p:pic>
    </p:spTree>
    <p:extLst>
      <p:ext uri="{BB962C8B-B14F-4D97-AF65-F5344CB8AC3E}">
        <p14:creationId xmlns:p14="http://schemas.microsoft.com/office/powerpoint/2010/main" val="2774421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0775-1531-4388-8240-D7627CEDC742}"/>
              </a:ext>
            </a:extLst>
          </p:cNvPr>
          <p:cNvSpPr>
            <a:spLocks noGrp="1"/>
          </p:cNvSpPr>
          <p:nvPr>
            <p:ph type="title"/>
          </p:nvPr>
        </p:nvSpPr>
        <p:spPr/>
        <p:txBody>
          <a:bodyPr/>
          <a:lstStyle/>
          <a:p>
            <a:pPr algn="ctr"/>
            <a:r>
              <a:rPr lang="en-US" dirty="0">
                <a:solidFill>
                  <a:schemeClr val="bg1"/>
                </a:solidFill>
              </a:rPr>
              <a:t>Boston Massacre (1770)</a:t>
            </a:r>
          </a:p>
        </p:txBody>
      </p:sp>
      <p:sp>
        <p:nvSpPr>
          <p:cNvPr id="3" name="Content Placeholder 2">
            <a:extLst>
              <a:ext uri="{FF2B5EF4-FFF2-40B4-BE49-F238E27FC236}">
                <a16:creationId xmlns:a16="http://schemas.microsoft.com/office/drawing/2014/main" id="{1E13E97D-FAF2-4925-9297-FB12FFC1E380}"/>
              </a:ext>
            </a:extLst>
          </p:cNvPr>
          <p:cNvSpPr>
            <a:spLocks noGrp="1"/>
          </p:cNvSpPr>
          <p:nvPr>
            <p:ph idx="1"/>
          </p:nvPr>
        </p:nvSpPr>
        <p:spPr/>
        <p:txBody>
          <a:bodyPr/>
          <a:lstStyle/>
          <a:p>
            <a:pPr marL="0" indent="0">
              <a:buNone/>
            </a:pPr>
            <a:r>
              <a:rPr lang="en-US" dirty="0">
                <a:solidFill>
                  <a:schemeClr val="bg1"/>
                </a:solidFill>
              </a:rPr>
              <a:t>On March 5, 1770, 5 Boston colonists were killed by British soldiers in an incident that would be called, “The Boston Massacre.”</a:t>
            </a:r>
          </a:p>
          <a:p>
            <a:r>
              <a:rPr lang="en-US" dirty="0">
                <a:solidFill>
                  <a:schemeClr val="bg1"/>
                </a:solidFill>
              </a:rPr>
              <a:t>Public sentiment was against England.</a:t>
            </a:r>
          </a:p>
          <a:p>
            <a:r>
              <a:rPr lang="en-US" dirty="0">
                <a:solidFill>
                  <a:schemeClr val="bg1"/>
                </a:solidFill>
              </a:rPr>
              <a:t>Soldiers stood trial with some being found guilty.</a:t>
            </a:r>
          </a:p>
          <a:p>
            <a:r>
              <a:rPr lang="en-US" dirty="0">
                <a:solidFill>
                  <a:schemeClr val="bg1"/>
                </a:solidFill>
              </a:rPr>
              <a:t>John Adams publicly defended them.</a:t>
            </a:r>
          </a:p>
          <a:p>
            <a:r>
              <a:rPr lang="en-US" dirty="0">
                <a:solidFill>
                  <a:schemeClr val="bg1"/>
                </a:solidFill>
              </a:rPr>
              <a:t>Paul Revere made the engraving</a:t>
            </a:r>
          </a:p>
        </p:txBody>
      </p:sp>
      <p:pic>
        <p:nvPicPr>
          <p:cNvPr id="4" name="Picture 3">
            <a:extLst>
              <a:ext uri="{FF2B5EF4-FFF2-40B4-BE49-F238E27FC236}">
                <a16:creationId xmlns:a16="http://schemas.microsoft.com/office/drawing/2014/main" id="{044AB974-D749-4C1D-8645-71C76A7627E1}"/>
              </a:ext>
            </a:extLst>
          </p:cNvPr>
          <p:cNvPicPr>
            <a:picLocks noChangeAspect="1"/>
          </p:cNvPicPr>
          <p:nvPr/>
        </p:nvPicPr>
        <p:blipFill>
          <a:blip r:embed="rId2"/>
          <a:stretch>
            <a:fillRect/>
          </a:stretch>
        </p:blipFill>
        <p:spPr>
          <a:xfrm>
            <a:off x="8473243" y="2747962"/>
            <a:ext cx="3449517" cy="3945801"/>
          </a:xfrm>
          <a:prstGeom prst="rect">
            <a:avLst/>
          </a:prstGeom>
        </p:spPr>
      </p:pic>
      <p:pic>
        <p:nvPicPr>
          <p:cNvPr id="5" name="Picture 4">
            <a:extLst>
              <a:ext uri="{FF2B5EF4-FFF2-40B4-BE49-F238E27FC236}">
                <a16:creationId xmlns:a16="http://schemas.microsoft.com/office/drawing/2014/main" id="{C0262A26-EBB5-4CF4-AC19-99863128000C}"/>
              </a:ext>
            </a:extLst>
          </p:cNvPr>
          <p:cNvPicPr>
            <a:picLocks noChangeAspect="1"/>
          </p:cNvPicPr>
          <p:nvPr/>
        </p:nvPicPr>
        <p:blipFill>
          <a:blip r:embed="rId3"/>
          <a:stretch>
            <a:fillRect/>
          </a:stretch>
        </p:blipFill>
        <p:spPr>
          <a:xfrm>
            <a:off x="6027940" y="4493201"/>
            <a:ext cx="1615736" cy="1999674"/>
          </a:xfrm>
          <a:prstGeom prst="rect">
            <a:avLst/>
          </a:prstGeom>
        </p:spPr>
      </p:pic>
    </p:spTree>
    <p:extLst>
      <p:ext uri="{BB962C8B-B14F-4D97-AF65-F5344CB8AC3E}">
        <p14:creationId xmlns:p14="http://schemas.microsoft.com/office/powerpoint/2010/main" val="4022482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0B9B9-8882-4E71-A2A0-C378A66E05D5}"/>
              </a:ext>
            </a:extLst>
          </p:cNvPr>
          <p:cNvSpPr>
            <a:spLocks noGrp="1"/>
          </p:cNvSpPr>
          <p:nvPr>
            <p:ph type="title"/>
          </p:nvPr>
        </p:nvSpPr>
        <p:spPr/>
        <p:txBody>
          <a:bodyPr/>
          <a:lstStyle/>
          <a:p>
            <a:pPr algn="ctr"/>
            <a:r>
              <a:rPr lang="en-US" dirty="0">
                <a:solidFill>
                  <a:schemeClr val="bg1"/>
                </a:solidFill>
              </a:rPr>
              <a:t>Boston Tea Party (1773)</a:t>
            </a:r>
          </a:p>
        </p:txBody>
      </p:sp>
      <p:sp>
        <p:nvSpPr>
          <p:cNvPr id="3" name="Content Placeholder 2">
            <a:extLst>
              <a:ext uri="{FF2B5EF4-FFF2-40B4-BE49-F238E27FC236}">
                <a16:creationId xmlns:a16="http://schemas.microsoft.com/office/drawing/2014/main" id="{36D2E37C-AD65-4CA2-ACBF-35AE72D50281}"/>
              </a:ext>
            </a:extLst>
          </p:cNvPr>
          <p:cNvSpPr>
            <a:spLocks noGrp="1"/>
          </p:cNvSpPr>
          <p:nvPr>
            <p:ph idx="1"/>
          </p:nvPr>
        </p:nvSpPr>
        <p:spPr/>
        <p:txBody>
          <a:bodyPr/>
          <a:lstStyle/>
          <a:p>
            <a:pPr marL="0" indent="0">
              <a:buNone/>
            </a:pPr>
            <a:r>
              <a:rPr lang="en-US" dirty="0">
                <a:solidFill>
                  <a:schemeClr val="bg1"/>
                </a:solidFill>
              </a:rPr>
              <a:t>In an effort to resist the Tea Act, members of the Sons of Liberty threw 342 chests of British East Indian Tea on </a:t>
            </a:r>
            <a:r>
              <a:rPr lang="en-US" b="1" i="1" dirty="0">
                <a:solidFill>
                  <a:schemeClr val="bg1"/>
                </a:solidFill>
              </a:rPr>
              <a:t>December 16, 1773 </a:t>
            </a:r>
            <a:r>
              <a:rPr lang="en-US" dirty="0">
                <a:solidFill>
                  <a:schemeClr val="bg1"/>
                </a:solidFill>
              </a:rPr>
              <a:t>into the Boston Harbor.</a:t>
            </a:r>
          </a:p>
          <a:p>
            <a:r>
              <a:rPr lang="en-US" dirty="0">
                <a:solidFill>
                  <a:schemeClr val="bg1"/>
                </a:solidFill>
              </a:rPr>
              <a:t>Dressed up as Mohawk Indians</a:t>
            </a:r>
          </a:p>
          <a:p>
            <a:r>
              <a:rPr lang="en-US" dirty="0">
                <a:solidFill>
                  <a:schemeClr val="bg1"/>
                </a:solidFill>
              </a:rPr>
              <a:t>This infuriated England</a:t>
            </a:r>
          </a:p>
          <a:p>
            <a:r>
              <a:rPr lang="en-US" dirty="0">
                <a:solidFill>
                  <a:schemeClr val="bg1"/>
                </a:solidFill>
              </a:rPr>
              <a:t>Parliament passed the Coercive Acts</a:t>
            </a:r>
          </a:p>
          <a:p>
            <a:pPr marL="0" indent="0">
              <a:buNone/>
            </a:pPr>
            <a:r>
              <a:rPr lang="en-US" dirty="0">
                <a:solidFill>
                  <a:schemeClr val="bg1"/>
                </a:solidFill>
              </a:rPr>
              <a:t>   to retaliate and punish Boston.</a:t>
            </a:r>
          </a:p>
        </p:txBody>
      </p:sp>
      <p:pic>
        <p:nvPicPr>
          <p:cNvPr id="4" name="Picture 3">
            <a:extLst>
              <a:ext uri="{FF2B5EF4-FFF2-40B4-BE49-F238E27FC236}">
                <a16:creationId xmlns:a16="http://schemas.microsoft.com/office/drawing/2014/main" id="{CF9829F7-72A0-4958-8539-5C4CC9108231}"/>
              </a:ext>
            </a:extLst>
          </p:cNvPr>
          <p:cNvPicPr>
            <a:picLocks noChangeAspect="1"/>
          </p:cNvPicPr>
          <p:nvPr/>
        </p:nvPicPr>
        <p:blipFill>
          <a:blip r:embed="rId2"/>
          <a:stretch>
            <a:fillRect/>
          </a:stretch>
        </p:blipFill>
        <p:spPr>
          <a:xfrm>
            <a:off x="6613288" y="2796715"/>
            <a:ext cx="5353812" cy="3905926"/>
          </a:xfrm>
          <a:prstGeom prst="rect">
            <a:avLst/>
          </a:prstGeom>
        </p:spPr>
      </p:pic>
      <p:pic>
        <p:nvPicPr>
          <p:cNvPr id="5" name="Picture 4">
            <a:extLst>
              <a:ext uri="{FF2B5EF4-FFF2-40B4-BE49-F238E27FC236}">
                <a16:creationId xmlns:a16="http://schemas.microsoft.com/office/drawing/2014/main" id="{DD5E7AA2-775A-4F28-A9A8-3E52ED195E90}"/>
              </a:ext>
            </a:extLst>
          </p:cNvPr>
          <p:cNvPicPr>
            <a:picLocks noChangeAspect="1"/>
          </p:cNvPicPr>
          <p:nvPr/>
        </p:nvPicPr>
        <p:blipFill>
          <a:blip r:embed="rId3"/>
          <a:stretch>
            <a:fillRect/>
          </a:stretch>
        </p:blipFill>
        <p:spPr>
          <a:xfrm>
            <a:off x="9533323" y="181842"/>
            <a:ext cx="1945504" cy="1508846"/>
          </a:xfrm>
          <a:prstGeom prst="rect">
            <a:avLst/>
          </a:prstGeom>
        </p:spPr>
      </p:pic>
      <p:pic>
        <p:nvPicPr>
          <p:cNvPr id="6" name="Picture 5">
            <a:extLst>
              <a:ext uri="{FF2B5EF4-FFF2-40B4-BE49-F238E27FC236}">
                <a16:creationId xmlns:a16="http://schemas.microsoft.com/office/drawing/2014/main" id="{164604AC-F4E3-43F8-B619-688BD0ED9993}"/>
              </a:ext>
            </a:extLst>
          </p:cNvPr>
          <p:cNvPicPr>
            <a:picLocks noChangeAspect="1"/>
          </p:cNvPicPr>
          <p:nvPr/>
        </p:nvPicPr>
        <p:blipFill>
          <a:blip r:embed="rId4"/>
          <a:stretch>
            <a:fillRect/>
          </a:stretch>
        </p:blipFill>
        <p:spPr>
          <a:xfrm>
            <a:off x="1150348" y="181842"/>
            <a:ext cx="1299890" cy="1521052"/>
          </a:xfrm>
          <a:prstGeom prst="rect">
            <a:avLst/>
          </a:prstGeom>
        </p:spPr>
      </p:pic>
      <p:pic>
        <p:nvPicPr>
          <p:cNvPr id="7" name="Picture 6">
            <a:extLst>
              <a:ext uri="{FF2B5EF4-FFF2-40B4-BE49-F238E27FC236}">
                <a16:creationId xmlns:a16="http://schemas.microsoft.com/office/drawing/2014/main" id="{AAA09EF0-5413-4371-B13C-8F20B84A2263}"/>
              </a:ext>
            </a:extLst>
          </p:cNvPr>
          <p:cNvPicPr>
            <a:picLocks noChangeAspect="1"/>
          </p:cNvPicPr>
          <p:nvPr/>
        </p:nvPicPr>
        <p:blipFill>
          <a:blip r:embed="rId5"/>
          <a:stretch>
            <a:fillRect/>
          </a:stretch>
        </p:blipFill>
        <p:spPr>
          <a:xfrm>
            <a:off x="1622926" y="5160461"/>
            <a:ext cx="1035553" cy="1554848"/>
          </a:xfrm>
          <a:prstGeom prst="rect">
            <a:avLst/>
          </a:prstGeom>
        </p:spPr>
      </p:pic>
      <p:pic>
        <p:nvPicPr>
          <p:cNvPr id="8" name="Picture 7">
            <a:extLst>
              <a:ext uri="{FF2B5EF4-FFF2-40B4-BE49-F238E27FC236}">
                <a16:creationId xmlns:a16="http://schemas.microsoft.com/office/drawing/2014/main" id="{D2DDEBD7-EE43-4B0A-97F9-718420940F37}"/>
              </a:ext>
            </a:extLst>
          </p:cNvPr>
          <p:cNvPicPr>
            <a:picLocks noChangeAspect="1"/>
          </p:cNvPicPr>
          <p:nvPr/>
        </p:nvPicPr>
        <p:blipFill>
          <a:blip r:embed="rId6"/>
          <a:stretch>
            <a:fillRect/>
          </a:stretch>
        </p:blipFill>
        <p:spPr>
          <a:xfrm>
            <a:off x="3477142" y="5147793"/>
            <a:ext cx="2317483" cy="1542180"/>
          </a:xfrm>
          <a:prstGeom prst="rect">
            <a:avLst/>
          </a:prstGeom>
        </p:spPr>
      </p:pic>
    </p:spTree>
    <p:extLst>
      <p:ext uri="{BB962C8B-B14F-4D97-AF65-F5344CB8AC3E}">
        <p14:creationId xmlns:p14="http://schemas.microsoft.com/office/powerpoint/2010/main" val="3377318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A922-C36F-46C9-AC80-C1B3B670AD52}"/>
              </a:ext>
            </a:extLst>
          </p:cNvPr>
          <p:cNvSpPr>
            <a:spLocks noGrp="1"/>
          </p:cNvSpPr>
          <p:nvPr>
            <p:ph type="title"/>
          </p:nvPr>
        </p:nvSpPr>
        <p:spPr/>
        <p:txBody>
          <a:bodyPr/>
          <a:lstStyle/>
          <a:p>
            <a:pPr algn="ctr"/>
            <a:r>
              <a:rPr lang="en-US" dirty="0">
                <a:solidFill>
                  <a:schemeClr val="bg1"/>
                </a:solidFill>
              </a:rPr>
              <a:t>Coercive Acts (1774)</a:t>
            </a:r>
          </a:p>
        </p:txBody>
      </p:sp>
      <p:pic>
        <p:nvPicPr>
          <p:cNvPr id="4" name="Content Placeholder 3">
            <a:extLst>
              <a:ext uri="{FF2B5EF4-FFF2-40B4-BE49-F238E27FC236}">
                <a16:creationId xmlns:a16="http://schemas.microsoft.com/office/drawing/2014/main" id="{85A58179-0856-4214-8CAB-58B8DFDEDF37}"/>
              </a:ext>
            </a:extLst>
          </p:cNvPr>
          <p:cNvPicPr>
            <a:picLocks noGrp="1" noChangeAspect="1"/>
          </p:cNvPicPr>
          <p:nvPr>
            <p:ph idx="1"/>
          </p:nvPr>
        </p:nvPicPr>
        <p:blipFill>
          <a:blip r:embed="rId2"/>
          <a:stretch>
            <a:fillRect/>
          </a:stretch>
        </p:blipFill>
        <p:spPr>
          <a:xfrm>
            <a:off x="5727535" y="1469524"/>
            <a:ext cx="6028021" cy="5023351"/>
          </a:xfrm>
          <a:prstGeom prst="rect">
            <a:avLst/>
          </a:prstGeom>
        </p:spPr>
      </p:pic>
      <p:pic>
        <p:nvPicPr>
          <p:cNvPr id="5" name="Picture 4">
            <a:extLst>
              <a:ext uri="{FF2B5EF4-FFF2-40B4-BE49-F238E27FC236}">
                <a16:creationId xmlns:a16="http://schemas.microsoft.com/office/drawing/2014/main" id="{A9046794-491A-4708-BCAC-505D0E717229}"/>
              </a:ext>
            </a:extLst>
          </p:cNvPr>
          <p:cNvPicPr>
            <a:picLocks noChangeAspect="1"/>
          </p:cNvPicPr>
          <p:nvPr/>
        </p:nvPicPr>
        <p:blipFill>
          <a:blip r:embed="rId3"/>
          <a:stretch>
            <a:fillRect/>
          </a:stretch>
        </p:blipFill>
        <p:spPr>
          <a:xfrm>
            <a:off x="1748901" y="1469524"/>
            <a:ext cx="3389235" cy="5226772"/>
          </a:xfrm>
          <a:prstGeom prst="rect">
            <a:avLst/>
          </a:prstGeom>
        </p:spPr>
      </p:pic>
    </p:spTree>
    <p:extLst>
      <p:ext uri="{BB962C8B-B14F-4D97-AF65-F5344CB8AC3E}">
        <p14:creationId xmlns:p14="http://schemas.microsoft.com/office/powerpoint/2010/main" val="2199617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A4A0-F31E-425B-A891-ABBE13C3F221}"/>
              </a:ext>
            </a:extLst>
          </p:cNvPr>
          <p:cNvSpPr>
            <a:spLocks noGrp="1"/>
          </p:cNvSpPr>
          <p:nvPr>
            <p:ph type="title"/>
          </p:nvPr>
        </p:nvSpPr>
        <p:spPr/>
        <p:txBody>
          <a:bodyPr/>
          <a:lstStyle/>
          <a:p>
            <a:pPr algn="ctr"/>
            <a:r>
              <a:rPr lang="en-US" dirty="0">
                <a:solidFill>
                  <a:schemeClr val="bg1"/>
                </a:solidFill>
              </a:rPr>
              <a:t>First Continental Congress (1774)</a:t>
            </a:r>
          </a:p>
        </p:txBody>
      </p:sp>
      <p:sp>
        <p:nvSpPr>
          <p:cNvPr id="3" name="Content Placeholder 2">
            <a:extLst>
              <a:ext uri="{FF2B5EF4-FFF2-40B4-BE49-F238E27FC236}">
                <a16:creationId xmlns:a16="http://schemas.microsoft.com/office/drawing/2014/main" id="{B5BFD5A0-B0CD-4389-A654-C697C682B023}"/>
              </a:ext>
            </a:extLst>
          </p:cNvPr>
          <p:cNvSpPr>
            <a:spLocks noGrp="1"/>
          </p:cNvSpPr>
          <p:nvPr>
            <p:ph idx="1"/>
          </p:nvPr>
        </p:nvSpPr>
        <p:spPr/>
        <p:txBody>
          <a:bodyPr/>
          <a:lstStyle/>
          <a:p>
            <a:pPr marL="0" indent="0">
              <a:buNone/>
            </a:pPr>
            <a:r>
              <a:rPr lang="en-US" dirty="0">
                <a:solidFill>
                  <a:schemeClr val="bg1"/>
                </a:solidFill>
              </a:rPr>
              <a:t>The Coercive Acts, led the American colonists to unite in defense of Bostonians and met in Philadelphia, Pennsylvania to discuss what they should do. This begins the origins of colonial unity.</a:t>
            </a:r>
          </a:p>
          <a:p>
            <a:r>
              <a:rPr lang="en-US" dirty="0">
                <a:solidFill>
                  <a:schemeClr val="bg1"/>
                </a:solidFill>
              </a:rPr>
              <a:t>12 of 13 colonies sent representatives.</a:t>
            </a:r>
          </a:p>
          <a:p>
            <a:r>
              <a:rPr lang="en-US" dirty="0">
                <a:solidFill>
                  <a:schemeClr val="bg1"/>
                </a:solidFill>
              </a:rPr>
              <a:t>Ben Franklin would be in attendance.</a:t>
            </a:r>
          </a:p>
          <a:p>
            <a:r>
              <a:rPr lang="en-US" dirty="0">
                <a:solidFill>
                  <a:schemeClr val="bg1"/>
                </a:solidFill>
              </a:rPr>
              <a:t>Recommended citizens of </a:t>
            </a:r>
          </a:p>
          <a:p>
            <a:pPr marL="0" indent="0">
              <a:buNone/>
            </a:pPr>
            <a:r>
              <a:rPr lang="en-US" dirty="0">
                <a:solidFill>
                  <a:schemeClr val="bg1"/>
                </a:solidFill>
              </a:rPr>
              <a:t>   Massachusetts to arm themselves.</a:t>
            </a:r>
          </a:p>
          <a:p>
            <a:r>
              <a:rPr lang="en-US" dirty="0">
                <a:solidFill>
                  <a:schemeClr val="bg1"/>
                </a:solidFill>
              </a:rPr>
              <a:t>Sent food and supplies to Boston.</a:t>
            </a:r>
          </a:p>
        </p:txBody>
      </p:sp>
      <p:pic>
        <p:nvPicPr>
          <p:cNvPr id="4" name="Picture 3">
            <a:extLst>
              <a:ext uri="{FF2B5EF4-FFF2-40B4-BE49-F238E27FC236}">
                <a16:creationId xmlns:a16="http://schemas.microsoft.com/office/drawing/2014/main" id="{36B84AAC-5191-4AA8-AD04-776D59B3DC5C}"/>
              </a:ext>
            </a:extLst>
          </p:cNvPr>
          <p:cNvPicPr>
            <a:picLocks noChangeAspect="1"/>
          </p:cNvPicPr>
          <p:nvPr/>
        </p:nvPicPr>
        <p:blipFill>
          <a:blip r:embed="rId2"/>
          <a:stretch>
            <a:fillRect/>
          </a:stretch>
        </p:blipFill>
        <p:spPr>
          <a:xfrm>
            <a:off x="7104400" y="3177049"/>
            <a:ext cx="4769021" cy="3419060"/>
          </a:xfrm>
          <a:prstGeom prst="rect">
            <a:avLst/>
          </a:prstGeom>
        </p:spPr>
      </p:pic>
      <p:pic>
        <p:nvPicPr>
          <p:cNvPr id="5" name="Picture 4">
            <a:extLst>
              <a:ext uri="{FF2B5EF4-FFF2-40B4-BE49-F238E27FC236}">
                <a16:creationId xmlns:a16="http://schemas.microsoft.com/office/drawing/2014/main" id="{91FAF297-5428-4DB5-B7DF-0B040B6C9DE3}"/>
              </a:ext>
            </a:extLst>
          </p:cNvPr>
          <p:cNvPicPr>
            <a:picLocks noChangeAspect="1"/>
          </p:cNvPicPr>
          <p:nvPr/>
        </p:nvPicPr>
        <p:blipFill>
          <a:blip r:embed="rId3"/>
          <a:stretch>
            <a:fillRect/>
          </a:stretch>
        </p:blipFill>
        <p:spPr>
          <a:xfrm>
            <a:off x="10196652" y="408762"/>
            <a:ext cx="1317687" cy="1347365"/>
          </a:xfrm>
          <a:prstGeom prst="rect">
            <a:avLst/>
          </a:prstGeom>
        </p:spPr>
      </p:pic>
      <p:pic>
        <p:nvPicPr>
          <p:cNvPr id="6" name="Picture 5">
            <a:extLst>
              <a:ext uri="{FF2B5EF4-FFF2-40B4-BE49-F238E27FC236}">
                <a16:creationId xmlns:a16="http://schemas.microsoft.com/office/drawing/2014/main" id="{8CED1192-8462-48D2-8772-B59EAA33C631}"/>
              </a:ext>
            </a:extLst>
          </p:cNvPr>
          <p:cNvPicPr>
            <a:picLocks noChangeAspect="1"/>
          </p:cNvPicPr>
          <p:nvPr/>
        </p:nvPicPr>
        <p:blipFill>
          <a:blip r:embed="rId4"/>
          <a:stretch>
            <a:fillRect/>
          </a:stretch>
        </p:blipFill>
        <p:spPr>
          <a:xfrm>
            <a:off x="904506" y="316898"/>
            <a:ext cx="1165586" cy="1422015"/>
          </a:xfrm>
          <a:prstGeom prst="rect">
            <a:avLst/>
          </a:prstGeom>
        </p:spPr>
      </p:pic>
    </p:spTree>
    <p:extLst>
      <p:ext uri="{BB962C8B-B14F-4D97-AF65-F5344CB8AC3E}">
        <p14:creationId xmlns:p14="http://schemas.microsoft.com/office/powerpoint/2010/main" val="3551005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B4E49-42A4-441E-B48B-6487F0DB393F}"/>
              </a:ext>
            </a:extLst>
          </p:cNvPr>
          <p:cNvSpPr>
            <a:spLocks noGrp="1"/>
          </p:cNvSpPr>
          <p:nvPr>
            <p:ph type="title"/>
          </p:nvPr>
        </p:nvSpPr>
        <p:spPr/>
        <p:txBody>
          <a:bodyPr/>
          <a:lstStyle/>
          <a:p>
            <a:pPr algn="ctr"/>
            <a:r>
              <a:rPr lang="en-US" dirty="0">
                <a:solidFill>
                  <a:schemeClr val="bg1"/>
                </a:solidFill>
              </a:rPr>
              <a:t>Midnight Ride</a:t>
            </a:r>
            <a:br>
              <a:rPr lang="en-US" dirty="0">
                <a:solidFill>
                  <a:schemeClr val="bg1"/>
                </a:solidFill>
              </a:rPr>
            </a:br>
            <a:r>
              <a:rPr lang="en-US" dirty="0">
                <a:solidFill>
                  <a:schemeClr val="bg1"/>
                </a:solidFill>
              </a:rPr>
              <a:t>April 18, 1775</a:t>
            </a:r>
          </a:p>
        </p:txBody>
      </p:sp>
      <p:pic>
        <p:nvPicPr>
          <p:cNvPr id="4" name="Content Placeholder 3">
            <a:extLst>
              <a:ext uri="{FF2B5EF4-FFF2-40B4-BE49-F238E27FC236}">
                <a16:creationId xmlns:a16="http://schemas.microsoft.com/office/drawing/2014/main" id="{28C68EAB-2E35-48D2-A909-8814B6AD42A3}"/>
              </a:ext>
            </a:extLst>
          </p:cNvPr>
          <p:cNvPicPr>
            <a:picLocks noGrp="1" noChangeAspect="1"/>
          </p:cNvPicPr>
          <p:nvPr>
            <p:ph idx="1"/>
          </p:nvPr>
        </p:nvPicPr>
        <p:blipFill>
          <a:blip r:embed="rId2"/>
          <a:stretch>
            <a:fillRect/>
          </a:stretch>
        </p:blipFill>
        <p:spPr>
          <a:xfrm>
            <a:off x="6394114" y="1944783"/>
            <a:ext cx="3246942" cy="4322851"/>
          </a:xfrm>
          <a:prstGeom prst="rect">
            <a:avLst/>
          </a:prstGeom>
        </p:spPr>
      </p:pic>
      <p:graphicFrame>
        <p:nvGraphicFramePr>
          <p:cNvPr id="5" name="Table 4">
            <a:extLst>
              <a:ext uri="{FF2B5EF4-FFF2-40B4-BE49-F238E27FC236}">
                <a16:creationId xmlns:a16="http://schemas.microsoft.com/office/drawing/2014/main" id="{F6FC6254-6A12-4533-BE1C-201AD73B2F23}"/>
              </a:ext>
            </a:extLst>
          </p:cNvPr>
          <p:cNvGraphicFramePr>
            <a:graphicFrameLocks noGrp="1"/>
          </p:cNvGraphicFramePr>
          <p:nvPr>
            <p:extLst>
              <p:ext uri="{D42A27DB-BD31-4B8C-83A1-F6EECF244321}">
                <p14:modId xmlns:p14="http://schemas.microsoft.com/office/powerpoint/2010/main" val="4032372181"/>
              </p:ext>
            </p:extLst>
          </p:nvPr>
        </p:nvGraphicFramePr>
        <p:xfrm>
          <a:off x="966680" y="1944783"/>
          <a:ext cx="5292077" cy="4322851"/>
        </p:xfrm>
        <a:graphic>
          <a:graphicData uri="http://schemas.openxmlformats.org/drawingml/2006/table">
            <a:tbl>
              <a:tblPr firstRow="1" bandRow="1">
                <a:tableStyleId>{5C22544A-7EE6-4342-B048-85BDC9FD1C3A}</a:tableStyleId>
              </a:tblPr>
              <a:tblGrid>
                <a:gridCol w="5292077">
                  <a:extLst>
                    <a:ext uri="{9D8B030D-6E8A-4147-A177-3AD203B41FA5}">
                      <a16:colId xmlns:a16="http://schemas.microsoft.com/office/drawing/2014/main" val="1170238116"/>
                    </a:ext>
                  </a:extLst>
                </a:gridCol>
              </a:tblGrid>
              <a:tr h="4322851">
                <a:tc>
                  <a:txBody>
                    <a:bodyPr/>
                    <a:lstStyle/>
                    <a:p>
                      <a:pPr algn="ctr"/>
                      <a:r>
                        <a:rPr lang="en-US" dirty="0"/>
                        <a:t>Paul Revere’s Ride</a:t>
                      </a:r>
                    </a:p>
                    <a:p>
                      <a:pPr algn="ctr"/>
                      <a:endParaRPr lang="en-US" dirty="0"/>
                    </a:p>
                    <a:p>
                      <a:r>
                        <a:rPr lang="en-US" sz="2400" dirty="0"/>
                        <a:t>Listen, my children, and you shall hear</a:t>
                      </a:r>
                    </a:p>
                    <a:p>
                      <a:r>
                        <a:rPr lang="en-US" sz="2400" dirty="0"/>
                        <a:t>Of the midnight ride of Paul Revere,</a:t>
                      </a:r>
                    </a:p>
                    <a:p>
                      <a:r>
                        <a:rPr lang="en-US" sz="2400" dirty="0"/>
                        <a:t>On the eighteenth of April, in Seventy-five;</a:t>
                      </a:r>
                    </a:p>
                    <a:p>
                      <a:r>
                        <a:rPr lang="en-US" sz="2400" dirty="0"/>
                        <a:t>Hardly a man is now alive</a:t>
                      </a:r>
                    </a:p>
                    <a:p>
                      <a:r>
                        <a:rPr lang="en-US" sz="2400" dirty="0"/>
                        <a:t>Who remembers that famous day and year.</a:t>
                      </a:r>
                    </a:p>
                    <a:p>
                      <a:endParaRPr lang="en-US" sz="2400" dirty="0"/>
                    </a:p>
                    <a:p>
                      <a:r>
                        <a:rPr lang="en-US" sz="2400" dirty="0"/>
                        <a:t>          - Henry Wadsworth Longfellow</a:t>
                      </a:r>
                    </a:p>
                  </a:txBody>
                  <a:tcPr/>
                </a:tc>
                <a:extLst>
                  <a:ext uri="{0D108BD9-81ED-4DB2-BD59-A6C34878D82A}">
                    <a16:rowId xmlns:a16="http://schemas.microsoft.com/office/drawing/2014/main" val="1696511185"/>
                  </a:ext>
                </a:extLst>
              </a:tr>
            </a:tbl>
          </a:graphicData>
        </a:graphic>
      </p:graphicFrame>
      <p:pic>
        <p:nvPicPr>
          <p:cNvPr id="6" name="Picture 5">
            <a:extLst>
              <a:ext uri="{FF2B5EF4-FFF2-40B4-BE49-F238E27FC236}">
                <a16:creationId xmlns:a16="http://schemas.microsoft.com/office/drawing/2014/main" id="{6EA27BC2-FAFC-4EAD-97E5-CBFB261E98A9}"/>
              </a:ext>
            </a:extLst>
          </p:cNvPr>
          <p:cNvPicPr>
            <a:picLocks noChangeAspect="1"/>
          </p:cNvPicPr>
          <p:nvPr/>
        </p:nvPicPr>
        <p:blipFill>
          <a:blip r:embed="rId3"/>
          <a:stretch>
            <a:fillRect/>
          </a:stretch>
        </p:blipFill>
        <p:spPr>
          <a:xfrm>
            <a:off x="9776413" y="1027906"/>
            <a:ext cx="2174030" cy="5589372"/>
          </a:xfrm>
          <a:prstGeom prst="rect">
            <a:avLst/>
          </a:prstGeom>
        </p:spPr>
      </p:pic>
      <p:pic>
        <p:nvPicPr>
          <p:cNvPr id="3" name="Picture 2">
            <a:extLst>
              <a:ext uri="{FF2B5EF4-FFF2-40B4-BE49-F238E27FC236}">
                <a16:creationId xmlns:a16="http://schemas.microsoft.com/office/drawing/2014/main" id="{9AD0B229-54A8-4145-AA7C-9E58E9CAC59C}"/>
              </a:ext>
            </a:extLst>
          </p:cNvPr>
          <p:cNvPicPr>
            <a:picLocks noChangeAspect="1"/>
          </p:cNvPicPr>
          <p:nvPr/>
        </p:nvPicPr>
        <p:blipFill>
          <a:blip r:embed="rId4"/>
          <a:stretch>
            <a:fillRect/>
          </a:stretch>
        </p:blipFill>
        <p:spPr>
          <a:xfrm>
            <a:off x="2441035" y="321011"/>
            <a:ext cx="1369677" cy="1369677"/>
          </a:xfrm>
          <a:prstGeom prst="rect">
            <a:avLst/>
          </a:prstGeom>
        </p:spPr>
      </p:pic>
      <p:pic>
        <p:nvPicPr>
          <p:cNvPr id="7" name="Picture 6">
            <a:extLst>
              <a:ext uri="{FF2B5EF4-FFF2-40B4-BE49-F238E27FC236}">
                <a16:creationId xmlns:a16="http://schemas.microsoft.com/office/drawing/2014/main" id="{604A8A1C-955C-492A-891B-0CC24F0E52EA}"/>
              </a:ext>
            </a:extLst>
          </p:cNvPr>
          <p:cNvPicPr>
            <a:picLocks noChangeAspect="1"/>
          </p:cNvPicPr>
          <p:nvPr/>
        </p:nvPicPr>
        <p:blipFill>
          <a:blip r:embed="rId5"/>
          <a:stretch>
            <a:fillRect/>
          </a:stretch>
        </p:blipFill>
        <p:spPr>
          <a:xfrm>
            <a:off x="7982843" y="365125"/>
            <a:ext cx="1325563" cy="1325563"/>
          </a:xfrm>
          <a:prstGeom prst="rect">
            <a:avLst/>
          </a:prstGeom>
        </p:spPr>
      </p:pic>
    </p:spTree>
    <p:extLst>
      <p:ext uri="{BB962C8B-B14F-4D97-AF65-F5344CB8AC3E}">
        <p14:creationId xmlns:p14="http://schemas.microsoft.com/office/powerpoint/2010/main" val="2446123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C87C-D146-49F8-BFDF-8AC6ACAED54D}"/>
              </a:ext>
            </a:extLst>
          </p:cNvPr>
          <p:cNvSpPr>
            <a:spLocks noGrp="1"/>
          </p:cNvSpPr>
          <p:nvPr>
            <p:ph type="title"/>
          </p:nvPr>
        </p:nvSpPr>
        <p:spPr/>
        <p:txBody>
          <a:bodyPr/>
          <a:lstStyle/>
          <a:p>
            <a:pPr algn="ctr"/>
            <a:r>
              <a:rPr lang="en-US" dirty="0">
                <a:solidFill>
                  <a:schemeClr val="bg1"/>
                </a:solidFill>
              </a:rPr>
              <a:t>American Revolution (1775-1783)</a:t>
            </a:r>
          </a:p>
        </p:txBody>
      </p:sp>
      <p:pic>
        <p:nvPicPr>
          <p:cNvPr id="7" name="Content Placeholder 6">
            <a:extLst>
              <a:ext uri="{FF2B5EF4-FFF2-40B4-BE49-F238E27FC236}">
                <a16:creationId xmlns:a16="http://schemas.microsoft.com/office/drawing/2014/main" id="{DEC639FD-7CD4-4082-A7AC-23246C4A6556}"/>
              </a:ext>
            </a:extLst>
          </p:cNvPr>
          <p:cNvPicPr>
            <a:picLocks noGrp="1" noChangeAspect="1"/>
          </p:cNvPicPr>
          <p:nvPr>
            <p:ph idx="1"/>
          </p:nvPr>
        </p:nvPicPr>
        <p:blipFill>
          <a:blip r:embed="rId2"/>
          <a:stretch>
            <a:fillRect/>
          </a:stretch>
        </p:blipFill>
        <p:spPr>
          <a:xfrm flipH="1">
            <a:off x="3319669" y="1690688"/>
            <a:ext cx="5738883" cy="4711926"/>
          </a:xfrm>
          <a:prstGeom prst="rect">
            <a:avLst/>
          </a:prstGeom>
        </p:spPr>
      </p:pic>
      <p:pic>
        <p:nvPicPr>
          <p:cNvPr id="8" name="Picture 7">
            <a:extLst>
              <a:ext uri="{FF2B5EF4-FFF2-40B4-BE49-F238E27FC236}">
                <a16:creationId xmlns:a16="http://schemas.microsoft.com/office/drawing/2014/main" id="{A452C129-2747-4F15-B120-22AEBC9DE943}"/>
              </a:ext>
            </a:extLst>
          </p:cNvPr>
          <p:cNvPicPr>
            <a:picLocks noChangeAspect="1"/>
          </p:cNvPicPr>
          <p:nvPr/>
        </p:nvPicPr>
        <p:blipFill>
          <a:blip r:embed="rId3"/>
          <a:stretch>
            <a:fillRect/>
          </a:stretch>
        </p:blipFill>
        <p:spPr>
          <a:xfrm>
            <a:off x="10086925" y="365125"/>
            <a:ext cx="1832008" cy="1221338"/>
          </a:xfrm>
          <a:prstGeom prst="rect">
            <a:avLst/>
          </a:prstGeom>
        </p:spPr>
      </p:pic>
      <p:pic>
        <p:nvPicPr>
          <p:cNvPr id="9" name="Picture 8">
            <a:extLst>
              <a:ext uri="{FF2B5EF4-FFF2-40B4-BE49-F238E27FC236}">
                <a16:creationId xmlns:a16="http://schemas.microsoft.com/office/drawing/2014/main" id="{98289B1D-0FE2-49D1-B63A-1B504C7B5B0B}"/>
              </a:ext>
            </a:extLst>
          </p:cNvPr>
          <p:cNvPicPr>
            <a:picLocks noChangeAspect="1"/>
          </p:cNvPicPr>
          <p:nvPr/>
        </p:nvPicPr>
        <p:blipFill>
          <a:blip r:embed="rId4"/>
          <a:stretch>
            <a:fillRect/>
          </a:stretch>
        </p:blipFill>
        <p:spPr>
          <a:xfrm>
            <a:off x="211077" y="365125"/>
            <a:ext cx="2035563" cy="1221338"/>
          </a:xfrm>
          <a:prstGeom prst="rect">
            <a:avLst/>
          </a:prstGeom>
        </p:spPr>
      </p:pic>
      <p:pic>
        <p:nvPicPr>
          <p:cNvPr id="10" name="Picture 9">
            <a:extLst>
              <a:ext uri="{FF2B5EF4-FFF2-40B4-BE49-F238E27FC236}">
                <a16:creationId xmlns:a16="http://schemas.microsoft.com/office/drawing/2014/main" id="{0322BA62-069B-466F-A257-789FF2919046}"/>
              </a:ext>
            </a:extLst>
          </p:cNvPr>
          <p:cNvPicPr>
            <a:picLocks noChangeAspect="1"/>
          </p:cNvPicPr>
          <p:nvPr/>
        </p:nvPicPr>
        <p:blipFill>
          <a:blip r:embed="rId5"/>
          <a:stretch>
            <a:fillRect/>
          </a:stretch>
        </p:blipFill>
        <p:spPr>
          <a:xfrm flipH="1">
            <a:off x="357683" y="2139696"/>
            <a:ext cx="2626184" cy="3959352"/>
          </a:xfrm>
          <a:prstGeom prst="rect">
            <a:avLst/>
          </a:prstGeom>
        </p:spPr>
      </p:pic>
      <p:pic>
        <p:nvPicPr>
          <p:cNvPr id="11" name="Picture 10">
            <a:extLst>
              <a:ext uri="{FF2B5EF4-FFF2-40B4-BE49-F238E27FC236}">
                <a16:creationId xmlns:a16="http://schemas.microsoft.com/office/drawing/2014/main" id="{A2CA463A-1BB8-4C5D-9A8C-F078D55D22C9}"/>
              </a:ext>
            </a:extLst>
          </p:cNvPr>
          <p:cNvPicPr>
            <a:picLocks noChangeAspect="1"/>
          </p:cNvPicPr>
          <p:nvPr/>
        </p:nvPicPr>
        <p:blipFill>
          <a:blip r:embed="rId6"/>
          <a:stretch>
            <a:fillRect/>
          </a:stretch>
        </p:blipFill>
        <p:spPr>
          <a:xfrm flipH="1">
            <a:off x="9351039" y="2139696"/>
            <a:ext cx="2483278" cy="3959352"/>
          </a:xfrm>
          <a:prstGeom prst="rect">
            <a:avLst/>
          </a:prstGeom>
        </p:spPr>
      </p:pic>
    </p:spTree>
    <p:extLst>
      <p:ext uri="{BB962C8B-B14F-4D97-AF65-F5344CB8AC3E}">
        <p14:creationId xmlns:p14="http://schemas.microsoft.com/office/powerpoint/2010/main" val="3278657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FB388-48BA-4C85-B379-4077D5F2F993}"/>
              </a:ext>
            </a:extLst>
          </p:cNvPr>
          <p:cNvSpPr>
            <a:spLocks noGrp="1"/>
          </p:cNvSpPr>
          <p:nvPr>
            <p:ph type="title"/>
          </p:nvPr>
        </p:nvSpPr>
        <p:spPr/>
        <p:txBody>
          <a:bodyPr/>
          <a:lstStyle/>
          <a:p>
            <a:r>
              <a:rPr lang="en-US" dirty="0">
                <a:solidFill>
                  <a:schemeClr val="bg1"/>
                </a:solidFill>
              </a:rPr>
              <a:t>Causes of the American Revolution</a:t>
            </a:r>
          </a:p>
        </p:txBody>
      </p:sp>
      <p:sp>
        <p:nvSpPr>
          <p:cNvPr id="3" name="Content Placeholder 2">
            <a:extLst>
              <a:ext uri="{FF2B5EF4-FFF2-40B4-BE49-F238E27FC236}">
                <a16:creationId xmlns:a16="http://schemas.microsoft.com/office/drawing/2014/main" id="{D683C4B9-51BD-4F38-A163-63932C2FBEB6}"/>
              </a:ext>
            </a:extLst>
          </p:cNvPr>
          <p:cNvSpPr>
            <a:spLocks noGrp="1"/>
          </p:cNvSpPr>
          <p:nvPr>
            <p:ph idx="1"/>
          </p:nvPr>
        </p:nvSpPr>
        <p:spPr/>
        <p:txBody>
          <a:bodyPr>
            <a:normAutofit lnSpcReduction="10000"/>
          </a:bodyPr>
          <a:lstStyle/>
          <a:p>
            <a:pPr marL="0" indent="0">
              <a:buNone/>
            </a:pPr>
            <a:r>
              <a:rPr lang="en-US" dirty="0">
                <a:solidFill>
                  <a:schemeClr val="bg1"/>
                </a:solidFill>
              </a:rPr>
              <a:t>All wars can be summed up by the causes &amp; effects of </a:t>
            </a:r>
            <a:r>
              <a:rPr lang="en-US">
                <a:solidFill>
                  <a:schemeClr val="bg1"/>
                </a:solidFill>
              </a:rPr>
              <a:t>the conflict:</a:t>
            </a:r>
          </a:p>
          <a:p>
            <a:r>
              <a:rPr lang="en-US" dirty="0">
                <a:solidFill>
                  <a:schemeClr val="bg1"/>
                </a:solidFill>
              </a:rPr>
              <a:t>England’s change in policy from Salutary Neglect to Harmful Neglect that led to less economic and political freedom.</a:t>
            </a:r>
          </a:p>
          <a:p>
            <a:r>
              <a:rPr lang="en-US" dirty="0">
                <a:solidFill>
                  <a:schemeClr val="bg1"/>
                </a:solidFill>
              </a:rPr>
              <a:t>The Enlightenment – European movement of philosophy and science that sought to explain the universe through reason and logic.</a:t>
            </a:r>
          </a:p>
          <a:p>
            <a:r>
              <a:rPr lang="en-US" dirty="0">
                <a:solidFill>
                  <a:schemeClr val="bg1"/>
                </a:solidFill>
              </a:rPr>
              <a:t>Specific incidences of abuse carried out by England to control the colonies.</a:t>
            </a:r>
          </a:p>
          <a:p>
            <a:r>
              <a:rPr lang="en-US" dirty="0">
                <a:solidFill>
                  <a:schemeClr val="bg1"/>
                </a:solidFill>
              </a:rPr>
              <a:t>Battle of Lexington &amp; Concord (1775) – The first shots fired by colonists against England.</a:t>
            </a:r>
          </a:p>
          <a:p>
            <a:pPr lvl="1">
              <a:buFont typeface="Wingdings" panose="05000000000000000000" pitchFamily="2" charset="2"/>
              <a:buChar char="Ø"/>
            </a:pPr>
            <a:r>
              <a:rPr lang="en-US" dirty="0">
                <a:solidFill>
                  <a:schemeClr val="bg1"/>
                </a:solidFill>
              </a:rPr>
              <a:t> Known as the “Shot Heard Round the World.” (April 19, 1775)</a:t>
            </a:r>
          </a:p>
        </p:txBody>
      </p:sp>
    </p:spTree>
    <p:extLst>
      <p:ext uri="{BB962C8B-B14F-4D97-AF65-F5344CB8AC3E}">
        <p14:creationId xmlns:p14="http://schemas.microsoft.com/office/powerpoint/2010/main" val="428318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7CEB-6FD8-483D-A1CD-D1DC1FE3554C}"/>
              </a:ext>
            </a:extLst>
          </p:cNvPr>
          <p:cNvSpPr>
            <a:spLocks noGrp="1"/>
          </p:cNvSpPr>
          <p:nvPr>
            <p:ph type="title"/>
          </p:nvPr>
        </p:nvSpPr>
        <p:spPr/>
        <p:txBody>
          <a:bodyPr/>
          <a:lstStyle/>
          <a:p>
            <a:pPr algn="ctr"/>
            <a:r>
              <a:rPr lang="en-US" dirty="0">
                <a:solidFill>
                  <a:schemeClr val="bg2"/>
                </a:solidFill>
                <a:latin typeface="+mn-lt"/>
              </a:rPr>
              <a:t>Colonial America (1607-1783)</a:t>
            </a:r>
          </a:p>
        </p:txBody>
      </p:sp>
      <p:sp>
        <p:nvSpPr>
          <p:cNvPr id="3" name="Content Placeholder 2">
            <a:extLst>
              <a:ext uri="{FF2B5EF4-FFF2-40B4-BE49-F238E27FC236}">
                <a16:creationId xmlns:a16="http://schemas.microsoft.com/office/drawing/2014/main" id="{D14AC266-8557-4B32-A361-B3A561A8C168}"/>
              </a:ext>
            </a:extLst>
          </p:cNvPr>
          <p:cNvSpPr>
            <a:spLocks noGrp="1"/>
          </p:cNvSpPr>
          <p:nvPr>
            <p:ph idx="1"/>
          </p:nvPr>
        </p:nvSpPr>
        <p:spPr/>
        <p:txBody>
          <a:bodyPr/>
          <a:lstStyle/>
          <a:p>
            <a:pPr marL="0" indent="0">
              <a:buNone/>
            </a:pPr>
            <a:r>
              <a:rPr lang="en-US" dirty="0">
                <a:solidFill>
                  <a:schemeClr val="bg2"/>
                </a:solidFill>
              </a:rPr>
              <a:t>North America has been a continent of many cultures that have sought to establish settlements. Each culture influenced its development.</a:t>
            </a:r>
          </a:p>
          <a:p>
            <a:r>
              <a:rPr lang="en-US" dirty="0">
                <a:solidFill>
                  <a:schemeClr val="bg2"/>
                </a:solidFill>
              </a:rPr>
              <a:t>Native Americans = Indigenous = Amerindians (Pre-history-1814)</a:t>
            </a:r>
          </a:p>
          <a:p>
            <a:r>
              <a:rPr lang="en-US" dirty="0">
                <a:solidFill>
                  <a:schemeClr val="bg2"/>
                </a:solidFill>
              </a:rPr>
              <a:t>New Spain (1492-1588)</a:t>
            </a:r>
          </a:p>
          <a:p>
            <a:r>
              <a:rPr lang="en-US" dirty="0">
                <a:solidFill>
                  <a:schemeClr val="bg2"/>
                </a:solidFill>
              </a:rPr>
              <a:t>New France (1608-1763)</a:t>
            </a:r>
          </a:p>
          <a:p>
            <a:r>
              <a:rPr lang="en-US" dirty="0">
                <a:solidFill>
                  <a:schemeClr val="bg2"/>
                </a:solidFill>
              </a:rPr>
              <a:t>New Netherlands (1624-1664)</a:t>
            </a:r>
          </a:p>
          <a:p>
            <a:r>
              <a:rPr lang="en-US" dirty="0">
                <a:solidFill>
                  <a:schemeClr val="bg2"/>
                </a:solidFill>
              </a:rPr>
              <a:t>British 13 Colonies (1607-1783)</a:t>
            </a:r>
          </a:p>
        </p:txBody>
      </p:sp>
    </p:spTree>
    <p:extLst>
      <p:ext uri="{BB962C8B-B14F-4D97-AF65-F5344CB8AC3E}">
        <p14:creationId xmlns:p14="http://schemas.microsoft.com/office/powerpoint/2010/main" val="3248947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ADF2-DFD7-46CB-A588-E50248463D2E}"/>
              </a:ext>
            </a:extLst>
          </p:cNvPr>
          <p:cNvSpPr>
            <a:spLocks noGrp="1"/>
          </p:cNvSpPr>
          <p:nvPr>
            <p:ph type="title"/>
          </p:nvPr>
        </p:nvSpPr>
        <p:spPr/>
        <p:txBody>
          <a:bodyPr/>
          <a:lstStyle/>
          <a:p>
            <a:pPr algn="ctr"/>
            <a:r>
              <a:rPr lang="en-US" dirty="0">
                <a:solidFill>
                  <a:schemeClr val="bg1"/>
                </a:solidFill>
              </a:rPr>
              <a:t>Lexington &amp; Concord (1775)</a:t>
            </a:r>
          </a:p>
        </p:txBody>
      </p:sp>
      <p:graphicFrame>
        <p:nvGraphicFramePr>
          <p:cNvPr id="5" name="Content Placeholder 4">
            <a:extLst>
              <a:ext uri="{FF2B5EF4-FFF2-40B4-BE49-F238E27FC236}">
                <a16:creationId xmlns:a16="http://schemas.microsoft.com/office/drawing/2014/main" id="{38DAFA55-4AF9-4B5C-8EFA-84D842ED4E23}"/>
              </a:ext>
            </a:extLst>
          </p:cNvPr>
          <p:cNvGraphicFramePr>
            <a:graphicFrameLocks noGrp="1"/>
          </p:cNvGraphicFramePr>
          <p:nvPr>
            <p:ph idx="1"/>
            <p:extLst/>
          </p:nvPr>
        </p:nvGraphicFramePr>
        <p:xfrm>
          <a:off x="838200" y="1825625"/>
          <a:ext cx="5074328" cy="4206240"/>
        </p:xfrm>
        <a:graphic>
          <a:graphicData uri="http://schemas.openxmlformats.org/drawingml/2006/table">
            <a:tbl>
              <a:tblPr firstRow="1" bandRow="1">
                <a:tableStyleId>{5C22544A-7EE6-4342-B048-85BDC9FD1C3A}</a:tableStyleId>
              </a:tblPr>
              <a:tblGrid>
                <a:gridCol w="5074328">
                  <a:extLst>
                    <a:ext uri="{9D8B030D-6E8A-4147-A177-3AD203B41FA5}">
                      <a16:colId xmlns:a16="http://schemas.microsoft.com/office/drawing/2014/main" val="1355095863"/>
                    </a:ext>
                  </a:extLst>
                </a:gridCol>
              </a:tblGrid>
              <a:tr h="4108150">
                <a:tc>
                  <a:txBody>
                    <a:bodyPr/>
                    <a:lstStyle/>
                    <a:p>
                      <a:pPr algn="ctr"/>
                      <a:r>
                        <a:rPr lang="en-US" dirty="0"/>
                        <a:t>Concord Hymn (1837)</a:t>
                      </a:r>
                    </a:p>
                    <a:p>
                      <a:r>
                        <a:rPr lang="en-US" sz="2800" dirty="0"/>
                        <a:t>By the rude bridge that arched the flood,</a:t>
                      </a:r>
                    </a:p>
                    <a:p>
                      <a:r>
                        <a:rPr lang="en-US" sz="2800" dirty="0"/>
                        <a:t>   Their flag to April’s breeze unfurled,</a:t>
                      </a:r>
                    </a:p>
                    <a:p>
                      <a:r>
                        <a:rPr lang="en-US" sz="2800" dirty="0"/>
                        <a:t>Here once the embattled farmers stood</a:t>
                      </a:r>
                    </a:p>
                    <a:p>
                      <a:r>
                        <a:rPr lang="en-US" sz="2800" dirty="0"/>
                        <a:t>   And fired </a:t>
                      </a:r>
                      <a:r>
                        <a:rPr lang="en-US" sz="2800" i="1" u="sng" dirty="0"/>
                        <a:t>the shot heard round the world</a:t>
                      </a:r>
                      <a:r>
                        <a:rPr lang="en-US" sz="2800" dirty="0"/>
                        <a:t>.</a:t>
                      </a:r>
                    </a:p>
                    <a:p>
                      <a:r>
                        <a:rPr lang="en-US" sz="2800" dirty="0"/>
                        <a:t>              - Ralph Waldo Emerson</a:t>
                      </a:r>
                    </a:p>
                  </a:txBody>
                  <a:tcPr/>
                </a:tc>
                <a:extLst>
                  <a:ext uri="{0D108BD9-81ED-4DB2-BD59-A6C34878D82A}">
                    <a16:rowId xmlns:a16="http://schemas.microsoft.com/office/drawing/2014/main" val="2551054748"/>
                  </a:ext>
                </a:extLst>
              </a:tr>
            </a:tbl>
          </a:graphicData>
        </a:graphic>
      </p:graphicFrame>
      <p:pic>
        <p:nvPicPr>
          <p:cNvPr id="4" name="Picture 3">
            <a:extLst>
              <a:ext uri="{FF2B5EF4-FFF2-40B4-BE49-F238E27FC236}">
                <a16:creationId xmlns:a16="http://schemas.microsoft.com/office/drawing/2014/main" id="{341851E2-0B4C-4ECD-8C4B-3274EF218440}"/>
              </a:ext>
            </a:extLst>
          </p:cNvPr>
          <p:cNvPicPr>
            <a:picLocks noChangeAspect="1"/>
          </p:cNvPicPr>
          <p:nvPr/>
        </p:nvPicPr>
        <p:blipFill>
          <a:blip r:embed="rId2"/>
          <a:stretch>
            <a:fillRect/>
          </a:stretch>
        </p:blipFill>
        <p:spPr>
          <a:xfrm>
            <a:off x="6096000" y="1980037"/>
            <a:ext cx="5724869" cy="3953738"/>
          </a:xfrm>
          <a:prstGeom prst="rect">
            <a:avLst/>
          </a:prstGeom>
        </p:spPr>
      </p:pic>
      <p:pic>
        <p:nvPicPr>
          <p:cNvPr id="6" name="Picture 5">
            <a:extLst>
              <a:ext uri="{FF2B5EF4-FFF2-40B4-BE49-F238E27FC236}">
                <a16:creationId xmlns:a16="http://schemas.microsoft.com/office/drawing/2014/main" id="{D2B90C47-3533-43E6-81B6-C717946CD6C7}"/>
              </a:ext>
            </a:extLst>
          </p:cNvPr>
          <p:cNvPicPr>
            <a:picLocks noChangeAspect="1"/>
          </p:cNvPicPr>
          <p:nvPr/>
        </p:nvPicPr>
        <p:blipFill>
          <a:blip r:embed="rId3"/>
          <a:stretch>
            <a:fillRect/>
          </a:stretch>
        </p:blipFill>
        <p:spPr>
          <a:xfrm flipH="1">
            <a:off x="9542518" y="282489"/>
            <a:ext cx="2278351" cy="1283471"/>
          </a:xfrm>
          <a:prstGeom prst="rect">
            <a:avLst/>
          </a:prstGeom>
        </p:spPr>
      </p:pic>
    </p:spTree>
    <p:extLst>
      <p:ext uri="{BB962C8B-B14F-4D97-AF65-F5344CB8AC3E}">
        <p14:creationId xmlns:p14="http://schemas.microsoft.com/office/powerpoint/2010/main" val="1397160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634F-5B8B-4DC3-9628-078F639A2655}"/>
              </a:ext>
            </a:extLst>
          </p:cNvPr>
          <p:cNvSpPr>
            <a:spLocks noGrp="1"/>
          </p:cNvSpPr>
          <p:nvPr>
            <p:ph type="title"/>
          </p:nvPr>
        </p:nvSpPr>
        <p:spPr/>
        <p:txBody>
          <a:bodyPr/>
          <a:lstStyle/>
          <a:p>
            <a:pPr algn="ctr"/>
            <a:r>
              <a:rPr lang="en-US" dirty="0">
                <a:solidFill>
                  <a:schemeClr val="bg1"/>
                </a:solidFill>
              </a:rPr>
              <a:t>Second Continental Congress (1775)</a:t>
            </a:r>
          </a:p>
        </p:txBody>
      </p:sp>
      <p:sp>
        <p:nvSpPr>
          <p:cNvPr id="3" name="Content Placeholder 2">
            <a:extLst>
              <a:ext uri="{FF2B5EF4-FFF2-40B4-BE49-F238E27FC236}">
                <a16:creationId xmlns:a16="http://schemas.microsoft.com/office/drawing/2014/main" id="{6793617D-69DD-4637-A99A-E396B2644B27}"/>
              </a:ext>
            </a:extLst>
          </p:cNvPr>
          <p:cNvSpPr>
            <a:spLocks noGrp="1"/>
          </p:cNvSpPr>
          <p:nvPr>
            <p:ph idx="1"/>
          </p:nvPr>
        </p:nvSpPr>
        <p:spPr/>
        <p:txBody>
          <a:bodyPr/>
          <a:lstStyle/>
          <a:p>
            <a:pPr marL="0" indent="0">
              <a:buNone/>
            </a:pPr>
            <a:r>
              <a:rPr lang="en-US" dirty="0">
                <a:solidFill>
                  <a:schemeClr val="bg1"/>
                </a:solidFill>
              </a:rPr>
              <a:t>With fighting breaking out at Lexington &amp; Concord, the Second Continental Congress convened in Philadelphia, Pa.</a:t>
            </a:r>
          </a:p>
          <a:p>
            <a:r>
              <a:rPr lang="en-US" dirty="0">
                <a:solidFill>
                  <a:schemeClr val="bg1"/>
                </a:solidFill>
              </a:rPr>
              <a:t>13/13 colonies attended</a:t>
            </a:r>
          </a:p>
          <a:p>
            <a:r>
              <a:rPr lang="en-US" dirty="0">
                <a:solidFill>
                  <a:schemeClr val="bg1"/>
                </a:solidFill>
              </a:rPr>
              <a:t>Appointed a committee to draft a </a:t>
            </a:r>
          </a:p>
          <a:p>
            <a:pPr marL="0" indent="0">
              <a:buNone/>
            </a:pPr>
            <a:r>
              <a:rPr lang="en-US" dirty="0">
                <a:solidFill>
                  <a:schemeClr val="bg1"/>
                </a:solidFill>
              </a:rPr>
              <a:t>   resolution of independence.</a:t>
            </a:r>
          </a:p>
          <a:p>
            <a:r>
              <a:rPr lang="en-US" dirty="0">
                <a:solidFill>
                  <a:schemeClr val="bg1"/>
                </a:solidFill>
              </a:rPr>
              <a:t>Appointed George Washington as </a:t>
            </a:r>
          </a:p>
          <a:p>
            <a:pPr marL="0" indent="0">
              <a:buNone/>
            </a:pPr>
            <a:r>
              <a:rPr lang="en-US" dirty="0">
                <a:solidFill>
                  <a:schemeClr val="bg1"/>
                </a:solidFill>
              </a:rPr>
              <a:t>  General of the Continental Army.</a:t>
            </a:r>
          </a:p>
        </p:txBody>
      </p:sp>
      <p:pic>
        <p:nvPicPr>
          <p:cNvPr id="4" name="Picture 3">
            <a:extLst>
              <a:ext uri="{FF2B5EF4-FFF2-40B4-BE49-F238E27FC236}">
                <a16:creationId xmlns:a16="http://schemas.microsoft.com/office/drawing/2014/main" id="{3241B6CE-EB6D-4990-AF9B-0D415323F3EA}"/>
              </a:ext>
            </a:extLst>
          </p:cNvPr>
          <p:cNvPicPr>
            <a:picLocks noChangeAspect="1"/>
          </p:cNvPicPr>
          <p:nvPr/>
        </p:nvPicPr>
        <p:blipFill>
          <a:blip r:embed="rId2"/>
          <a:stretch>
            <a:fillRect/>
          </a:stretch>
        </p:blipFill>
        <p:spPr>
          <a:xfrm>
            <a:off x="8602463" y="2459253"/>
            <a:ext cx="3115692" cy="4159449"/>
          </a:xfrm>
          <a:prstGeom prst="rect">
            <a:avLst/>
          </a:prstGeom>
        </p:spPr>
      </p:pic>
      <p:pic>
        <p:nvPicPr>
          <p:cNvPr id="5" name="Picture 4">
            <a:extLst>
              <a:ext uri="{FF2B5EF4-FFF2-40B4-BE49-F238E27FC236}">
                <a16:creationId xmlns:a16="http://schemas.microsoft.com/office/drawing/2014/main" id="{0E691B67-080E-4451-B5FF-F863A56E109A}"/>
              </a:ext>
            </a:extLst>
          </p:cNvPr>
          <p:cNvPicPr>
            <a:picLocks noChangeAspect="1"/>
          </p:cNvPicPr>
          <p:nvPr/>
        </p:nvPicPr>
        <p:blipFill>
          <a:blip r:embed="rId3"/>
          <a:stretch>
            <a:fillRect/>
          </a:stretch>
        </p:blipFill>
        <p:spPr>
          <a:xfrm>
            <a:off x="6529433" y="3426679"/>
            <a:ext cx="1828340" cy="2224596"/>
          </a:xfrm>
          <a:prstGeom prst="rect">
            <a:avLst/>
          </a:prstGeom>
        </p:spPr>
      </p:pic>
    </p:spTree>
    <p:extLst>
      <p:ext uri="{BB962C8B-B14F-4D97-AF65-F5344CB8AC3E}">
        <p14:creationId xmlns:p14="http://schemas.microsoft.com/office/powerpoint/2010/main" val="1853624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B02C-7C99-4644-A3FB-62BF6B49FE98}"/>
              </a:ext>
            </a:extLst>
          </p:cNvPr>
          <p:cNvSpPr>
            <a:spLocks noGrp="1"/>
          </p:cNvSpPr>
          <p:nvPr>
            <p:ph type="title"/>
          </p:nvPr>
        </p:nvSpPr>
        <p:spPr/>
        <p:txBody>
          <a:bodyPr/>
          <a:lstStyle/>
          <a:p>
            <a:pPr algn="ctr"/>
            <a:r>
              <a:rPr lang="en-US" dirty="0">
                <a:solidFill>
                  <a:schemeClr val="bg1"/>
                </a:solidFill>
              </a:rPr>
              <a:t>Famous Patriots</a:t>
            </a:r>
          </a:p>
        </p:txBody>
      </p:sp>
      <p:pic>
        <p:nvPicPr>
          <p:cNvPr id="4" name="Content Placeholder 3">
            <a:extLst>
              <a:ext uri="{FF2B5EF4-FFF2-40B4-BE49-F238E27FC236}">
                <a16:creationId xmlns:a16="http://schemas.microsoft.com/office/drawing/2014/main" id="{65702E42-837F-4818-8EB2-67A11EA72C30}"/>
              </a:ext>
            </a:extLst>
          </p:cNvPr>
          <p:cNvPicPr>
            <a:picLocks noGrp="1" noChangeAspect="1"/>
          </p:cNvPicPr>
          <p:nvPr>
            <p:ph idx="1"/>
          </p:nvPr>
        </p:nvPicPr>
        <p:blipFill>
          <a:blip r:embed="rId2"/>
          <a:stretch>
            <a:fillRect/>
          </a:stretch>
        </p:blipFill>
        <p:spPr>
          <a:xfrm>
            <a:off x="3377705" y="3153875"/>
            <a:ext cx="5308525" cy="3538132"/>
          </a:xfrm>
          <a:prstGeom prst="rect">
            <a:avLst/>
          </a:prstGeom>
        </p:spPr>
      </p:pic>
      <p:pic>
        <p:nvPicPr>
          <p:cNvPr id="5" name="Picture 4">
            <a:extLst>
              <a:ext uri="{FF2B5EF4-FFF2-40B4-BE49-F238E27FC236}">
                <a16:creationId xmlns:a16="http://schemas.microsoft.com/office/drawing/2014/main" id="{D87621A0-38B9-4D2F-BF00-4C2CFB64CDB2}"/>
              </a:ext>
            </a:extLst>
          </p:cNvPr>
          <p:cNvPicPr>
            <a:picLocks noChangeAspect="1"/>
          </p:cNvPicPr>
          <p:nvPr/>
        </p:nvPicPr>
        <p:blipFill>
          <a:blip r:embed="rId3"/>
          <a:stretch>
            <a:fillRect/>
          </a:stretch>
        </p:blipFill>
        <p:spPr>
          <a:xfrm>
            <a:off x="9001957" y="365125"/>
            <a:ext cx="2528971" cy="3287662"/>
          </a:xfrm>
          <a:prstGeom prst="rect">
            <a:avLst/>
          </a:prstGeom>
        </p:spPr>
      </p:pic>
      <p:pic>
        <p:nvPicPr>
          <p:cNvPr id="6" name="Picture 5">
            <a:extLst>
              <a:ext uri="{FF2B5EF4-FFF2-40B4-BE49-F238E27FC236}">
                <a16:creationId xmlns:a16="http://schemas.microsoft.com/office/drawing/2014/main" id="{DB9BA4EF-0DDF-499D-A091-333DBC0AFDF1}"/>
              </a:ext>
            </a:extLst>
          </p:cNvPr>
          <p:cNvPicPr>
            <a:picLocks noChangeAspect="1"/>
          </p:cNvPicPr>
          <p:nvPr/>
        </p:nvPicPr>
        <p:blipFill>
          <a:blip r:embed="rId4"/>
          <a:stretch>
            <a:fillRect/>
          </a:stretch>
        </p:blipFill>
        <p:spPr>
          <a:xfrm flipH="1">
            <a:off x="492396" y="365125"/>
            <a:ext cx="2597031" cy="3148900"/>
          </a:xfrm>
          <a:prstGeom prst="rect">
            <a:avLst/>
          </a:prstGeom>
        </p:spPr>
      </p:pic>
      <p:pic>
        <p:nvPicPr>
          <p:cNvPr id="7" name="Picture 6">
            <a:extLst>
              <a:ext uri="{FF2B5EF4-FFF2-40B4-BE49-F238E27FC236}">
                <a16:creationId xmlns:a16="http://schemas.microsoft.com/office/drawing/2014/main" id="{B82DB75B-088B-4FAB-A253-12583B848C5E}"/>
              </a:ext>
            </a:extLst>
          </p:cNvPr>
          <p:cNvPicPr>
            <a:picLocks noChangeAspect="1"/>
          </p:cNvPicPr>
          <p:nvPr/>
        </p:nvPicPr>
        <p:blipFill>
          <a:blip r:embed="rId5"/>
          <a:stretch>
            <a:fillRect/>
          </a:stretch>
        </p:blipFill>
        <p:spPr>
          <a:xfrm>
            <a:off x="587907" y="3640151"/>
            <a:ext cx="2501521" cy="3051856"/>
          </a:xfrm>
          <a:prstGeom prst="rect">
            <a:avLst/>
          </a:prstGeom>
        </p:spPr>
      </p:pic>
      <p:pic>
        <p:nvPicPr>
          <p:cNvPr id="8" name="Picture 7">
            <a:extLst>
              <a:ext uri="{FF2B5EF4-FFF2-40B4-BE49-F238E27FC236}">
                <a16:creationId xmlns:a16="http://schemas.microsoft.com/office/drawing/2014/main" id="{4A92A3C8-AB47-4AE1-AFEA-FC88D6C73F20}"/>
              </a:ext>
            </a:extLst>
          </p:cNvPr>
          <p:cNvPicPr>
            <a:picLocks noChangeAspect="1"/>
          </p:cNvPicPr>
          <p:nvPr/>
        </p:nvPicPr>
        <p:blipFill>
          <a:blip r:embed="rId6"/>
          <a:stretch>
            <a:fillRect/>
          </a:stretch>
        </p:blipFill>
        <p:spPr>
          <a:xfrm>
            <a:off x="9029407" y="3737329"/>
            <a:ext cx="2501521" cy="2954678"/>
          </a:xfrm>
          <a:prstGeom prst="rect">
            <a:avLst/>
          </a:prstGeom>
        </p:spPr>
      </p:pic>
      <p:pic>
        <p:nvPicPr>
          <p:cNvPr id="9" name="Picture 8">
            <a:extLst>
              <a:ext uri="{FF2B5EF4-FFF2-40B4-BE49-F238E27FC236}">
                <a16:creationId xmlns:a16="http://schemas.microsoft.com/office/drawing/2014/main" id="{AAE26D48-F486-4AC8-B8E4-1AF66375F3B4}"/>
              </a:ext>
            </a:extLst>
          </p:cNvPr>
          <p:cNvPicPr>
            <a:picLocks noChangeAspect="1"/>
          </p:cNvPicPr>
          <p:nvPr/>
        </p:nvPicPr>
        <p:blipFill>
          <a:blip r:embed="rId7"/>
          <a:stretch>
            <a:fillRect/>
          </a:stretch>
        </p:blipFill>
        <p:spPr>
          <a:xfrm>
            <a:off x="4691847" y="1554721"/>
            <a:ext cx="2707689" cy="1425099"/>
          </a:xfrm>
          <a:prstGeom prst="rect">
            <a:avLst/>
          </a:prstGeom>
        </p:spPr>
      </p:pic>
    </p:spTree>
    <p:extLst>
      <p:ext uri="{BB962C8B-B14F-4D97-AF65-F5344CB8AC3E}">
        <p14:creationId xmlns:p14="http://schemas.microsoft.com/office/powerpoint/2010/main" val="1773247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962CF-E95C-412C-89CA-E38B963C60C1}"/>
              </a:ext>
            </a:extLst>
          </p:cNvPr>
          <p:cNvSpPr>
            <a:spLocks noGrp="1"/>
          </p:cNvSpPr>
          <p:nvPr>
            <p:ph type="title"/>
          </p:nvPr>
        </p:nvSpPr>
        <p:spPr/>
        <p:txBody>
          <a:bodyPr/>
          <a:lstStyle/>
          <a:p>
            <a:pPr algn="ctr"/>
            <a:r>
              <a:rPr lang="en-US" dirty="0">
                <a:solidFill>
                  <a:schemeClr val="bg1"/>
                </a:solidFill>
              </a:rPr>
              <a:t>Famous Loyalists</a:t>
            </a:r>
          </a:p>
        </p:txBody>
      </p:sp>
      <p:pic>
        <p:nvPicPr>
          <p:cNvPr id="4" name="Content Placeholder 3">
            <a:extLst>
              <a:ext uri="{FF2B5EF4-FFF2-40B4-BE49-F238E27FC236}">
                <a16:creationId xmlns:a16="http://schemas.microsoft.com/office/drawing/2014/main" id="{B30386BA-5171-4B43-B4DA-EBB8179035A0}"/>
              </a:ext>
            </a:extLst>
          </p:cNvPr>
          <p:cNvPicPr>
            <a:picLocks noGrp="1" noChangeAspect="1"/>
          </p:cNvPicPr>
          <p:nvPr>
            <p:ph idx="1"/>
          </p:nvPr>
        </p:nvPicPr>
        <p:blipFill>
          <a:blip r:embed="rId2"/>
          <a:stretch>
            <a:fillRect/>
          </a:stretch>
        </p:blipFill>
        <p:spPr>
          <a:xfrm>
            <a:off x="4971373" y="1443886"/>
            <a:ext cx="2420112" cy="3438832"/>
          </a:xfrm>
          <a:prstGeom prst="rect">
            <a:avLst/>
          </a:prstGeom>
        </p:spPr>
      </p:pic>
      <p:pic>
        <p:nvPicPr>
          <p:cNvPr id="5" name="Picture 4">
            <a:extLst>
              <a:ext uri="{FF2B5EF4-FFF2-40B4-BE49-F238E27FC236}">
                <a16:creationId xmlns:a16="http://schemas.microsoft.com/office/drawing/2014/main" id="{EECB9C1F-3C4D-48D8-8859-DB8D0F08E6C0}"/>
              </a:ext>
            </a:extLst>
          </p:cNvPr>
          <p:cNvPicPr>
            <a:picLocks noChangeAspect="1"/>
          </p:cNvPicPr>
          <p:nvPr/>
        </p:nvPicPr>
        <p:blipFill>
          <a:blip r:embed="rId3"/>
          <a:stretch>
            <a:fillRect/>
          </a:stretch>
        </p:blipFill>
        <p:spPr>
          <a:xfrm>
            <a:off x="974922" y="3521159"/>
            <a:ext cx="2420111" cy="3049340"/>
          </a:xfrm>
          <a:prstGeom prst="rect">
            <a:avLst/>
          </a:prstGeom>
        </p:spPr>
      </p:pic>
      <p:pic>
        <p:nvPicPr>
          <p:cNvPr id="6" name="Picture 5">
            <a:extLst>
              <a:ext uri="{FF2B5EF4-FFF2-40B4-BE49-F238E27FC236}">
                <a16:creationId xmlns:a16="http://schemas.microsoft.com/office/drawing/2014/main" id="{510BB98A-1A42-45CC-AF00-4B8617202A3F}"/>
              </a:ext>
            </a:extLst>
          </p:cNvPr>
          <p:cNvPicPr>
            <a:picLocks noChangeAspect="1"/>
          </p:cNvPicPr>
          <p:nvPr/>
        </p:nvPicPr>
        <p:blipFill>
          <a:blip r:embed="rId4"/>
          <a:stretch>
            <a:fillRect/>
          </a:stretch>
        </p:blipFill>
        <p:spPr>
          <a:xfrm>
            <a:off x="4571260" y="4989251"/>
            <a:ext cx="3250389" cy="1706454"/>
          </a:xfrm>
          <a:prstGeom prst="rect">
            <a:avLst/>
          </a:prstGeom>
        </p:spPr>
      </p:pic>
      <p:pic>
        <p:nvPicPr>
          <p:cNvPr id="7" name="Picture 6">
            <a:extLst>
              <a:ext uri="{FF2B5EF4-FFF2-40B4-BE49-F238E27FC236}">
                <a16:creationId xmlns:a16="http://schemas.microsoft.com/office/drawing/2014/main" id="{83D9662C-F96F-4BB8-ABA7-0FC53454958C}"/>
              </a:ext>
            </a:extLst>
          </p:cNvPr>
          <p:cNvPicPr>
            <a:picLocks noChangeAspect="1"/>
          </p:cNvPicPr>
          <p:nvPr/>
        </p:nvPicPr>
        <p:blipFill>
          <a:blip r:embed="rId5"/>
          <a:stretch>
            <a:fillRect/>
          </a:stretch>
        </p:blipFill>
        <p:spPr>
          <a:xfrm>
            <a:off x="974922" y="425337"/>
            <a:ext cx="2420113" cy="2993954"/>
          </a:xfrm>
          <a:prstGeom prst="rect">
            <a:avLst/>
          </a:prstGeom>
        </p:spPr>
      </p:pic>
      <p:pic>
        <p:nvPicPr>
          <p:cNvPr id="8" name="Picture 7">
            <a:extLst>
              <a:ext uri="{FF2B5EF4-FFF2-40B4-BE49-F238E27FC236}">
                <a16:creationId xmlns:a16="http://schemas.microsoft.com/office/drawing/2014/main" id="{87EE85BC-2E67-4A19-AD93-88C31B7A514D}"/>
              </a:ext>
            </a:extLst>
          </p:cNvPr>
          <p:cNvPicPr>
            <a:picLocks noChangeAspect="1"/>
          </p:cNvPicPr>
          <p:nvPr/>
        </p:nvPicPr>
        <p:blipFill>
          <a:blip r:embed="rId6"/>
          <a:stretch>
            <a:fillRect/>
          </a:stretch>
        </p:blipFill>
        <p:spPr>
          <a:xfrm>
            <a:off x="8796967" y="564568"/>
            <a:ext cx="2420113" cy="2956591"/>
          </a:xfrm>
          <a:prstGeom prst="rect">
            <a:avLst/>
          </a:prstGeom>
        </p:spPr>
      </p:pic>
      <p:pic>
        <p:nvPicPr>
          <p:cNvPr id="9" name="Picture 8">
            <a:extLst>
              <a:ext uri="{FF2B5EF4-FFF2-40B4-BE49-F238E27FC236}">
                <a16:creationId xmlns:a16="http://schemas.microsoft.com/office/drawing/2014/main" id="{30360281-0695-4999-832A-881398F15493}"/>
              </a:ext>
            </a:extLst>
          </p:cNvPr>
          <p:cNvPicPr>
            <a:picLocks noChangeAspect="1"/>
          </p:cNvPicPr>
          <p:nvPr/>
        </p:nvPicPr>
        <p:blipFill>
          <a:blip r:embed="rId7"/>
          <a:stretch>
            <a:fillRect/>
          </a:stretch>
        </p:blipFill>
        <p:spPr>
          <a:xfrm>
            <a:off x="8796965" y="3626493"/>
            <a:ext cx="2523385" cy="3059276"/>
          </a:xfrm>
          <a:prstGeom prst="rect">
            <a:avLst/>
          </a:prstGeom>
        </p:spPr>
      </p:pic>
      <p:pic>
        <p:nvPicPr>
          <p:cNvPr id="10" name="Picture 9">
            <a:extLst>
              <a:ext uri="{FF2B5EF4-FFF2-40B4-BE49-F238E27FC236}">
                <a16:creationId xmlns:a16="http://schemas.microsoft.com/office/drawing/2014/main" id="{72B6D511-E5D5-48AD-8E89-16166A7E3233}"/>
              </a:ext>
            </a:extLst>
          </p:cNvPr>
          <p:cNvPicPr>
            <a:picLocks noChangeAspect="1"/>
          </p:cNvPicPr>
          <p:nvPr/>
        </p:nvPicPr>
        <p:blipFill>
          <a:blip r:embed="rId8"/>
          <a:stretch>
            <a:fillRect/>
          </a:stretch>
        </p:blipFill>
        <p:spPr>
          <a:xfrm>
            <a:off x="5741780" y="244240"/>
            <a:ext cx="708439" cy="440177"/>
          </a:xfrm>
          <a:prstGeom prst="rect">
            <a:avLst/>
          </a:prstGeom>
        </p:spPr>
      </p:pic>
    </p:spTree>
    <p:extLst>
      <p:ext uri="{BB962C8B-B14F-4D97-AF65-F5344CB8AC3E}">
        <p14:creationId xmlns:p14="http://schemas.microsoft.com/office/powerpoint/2010/main" val="4032667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78F0-05E8-4685-8374-ED8B5C1B001E}"/>
              </a:ext>
            </a:extLst>
          </p:cNvPr>
          <p:cNvSpPr>
            <a:spLocks noGrp="1"/>
          </p:cNvSpPr>
          <p:nvPr>
            <p:ph type="title"/>
          </p:nvPr>
        </p:nvSpPr>
        <p:spPr/>
        <p:txBody>
          <a:bodyPr/>
          <a:lstStyle/>
          <a:p>
            <a:pPr algn="ctr"/>
            <a:r>
              <a:rPr lang="en-US" dirty="0">
                <a:solidFill>
                  <a:schemeClr val="bg1"/>
                </a:solidFill>
              </a:rPr>
              <a:t>The Colonies vs. England</a:t>
            </a:r>
          </a:p>
        </p:txBody>
      </p:sp>
      <p:graphicFrame>
        <p:nvGraphicFramePr>
          <p:cNvPr id="5" name="Content Placeholder 4">
            <a:extLst>
              <a:ext uri="{FF2B5EF4-FFF2-40B4-BE49-F238E27FC236}">
                <a16:creationId xmlns:a16="http://schemas.microsoft.com/office/drawing/2014/main" id="{A1E5D917-21D1-456C-A163-5AACE2E63050}"/>
              </a:ext>
            </a:extLst>
          </p:cNvPr>
          <p:cNvGraphicFramePr>
            <a:graphicFrameLocks noGrp="1"/>
          </p:cNvGraphicFramePr>
          <p:nvPr>
            <p:ph idx="1"/>
            <p:extLst>
              <p:ext uri="{D42A27DB-BD31-4B8C-83A1-F6EECF244321}">
                <p14:modId xmlns:p14="http://schemas.microsoft.com/office/powerpoint/2010/main" val="525881180"/>
              </p:ext>
            </p:extLst>
          </p:nvPr>
        </p:nvGraphicFramePr>
        <p:xfrm>
          <a:off x="838200" y="1781235"/>
          <a:ext cx="10515600" cy="43129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71835120"/>
                    </a:ext>
                  </a:extLst>
                </a:gridCol>
                <a:gridCol w="3505200">
                  <a:extLst>
                    <a:ext uri="{9D8B030D-6E8A-4147-A177-3AD203B41FA5}">
                      <a16:colId xmlns:a16="http://schemas.microsoft.com/office/drawing/2014/main" val="3161954511"/>
                    </a:ext>
                  </a:extLst>
                </a:gridCol>
                <a:gridCol w="3505200">
                  <a:extLst>
                    <a:ext uri="{9D8B030D-6E8A-4147-A177-3AD203B41FA5}">
                      <a16:colId xmlns:a16="http://schemas.microsoft.com/office/drawing/2014/main" val="2122035111"/>
                    </a:ext>
                  </a:extLst>
                </a:gridCol>
              </a:tblGrid>
              <a:tr h="370840">
                <a:tc>
                  <a:txBody>
                    <a:bodyPr/>
                    <a:lstStyle/>
                    <a:p>
                      <a:r>
                        <a:rPr lang="en-US" dirty="0">
                          <a:solidFill>
                            <a:schemeClr val="tx1"/>
                          </a:solidFill>
                        </a:rPr>
                        <a:t>Strengths &amp; Weaknesses:</a:t>
                      </a:r>
                    </a:p>
                  </a:txBody>
                  <a:tcPr>
                    <a:solidFill>
                      <a:schemeClr val="bg1"/>
                    </a:solidFill>
                  </a:tcPr>
                </a:tc>
                <a:tc>
                  <a:txBody>
                    <a:bodyPr/>
                    <a:lstStyle/>
                    <a:p>
                      <a:pPr algn="ctr"/>
                      <a:r>
                        <a:rPr lang="en-US" dirty="0">
                          <a:solidFill>
                            <a:schemeClr val="accent1">
                              <a:lumMod val="75000"/>
                            </a:schemeClr>
                          </a:solidFill>
                        </a:rPr>
                        <a:t>13 Colonies</a:t>
                      </a:r>
                    </a:p>
                  </a:txBody>
                  <a:tcPr>
                    <a:solidFill>
                      <a:schemeClr val="bg1"/>
                    </a:solidFill>
                  </a:tcPr>
                </a:tc>
                <a:tc>
                  <a:txBody>
                    <a:bodyPr/>
                    <a:lstStyle/>
                    <a:p>
                      <a:pPr algn="ctr"/>
                      <a:r>
                        <a:rPr lang="en-US" dirty="0">
                          <a:solidFill>
                            <a:srgbClr val="FF0000"/>
                          </a:solidFill>
                        </a:rPr>
                        <a:t>England</a:t>
                      </a:r>
                    </a:p>
                  </a:txBody>
                  <a:tcPr>
                    <a:solidFill>
                      <a:schemeClr val="bg1"/>
                    </a:solidFill>
                  </a:tcPr>
                </a:tc>
                <a:extLst>
                  <a:ext uri="{0D108BD9-81ED-4DB2-BD59-A6C34878D82A}">
                    <a16:rowId xmlns:a16="http://schemas.microsoft.com/office/drawing/2014/main" val="1327975193"/>
                  </a:ext>
                </a:extLst>
              </a:tr>
              <a:tr h="370840">
                <a:tc>
                  <a:txBody>
                    <a:bodyPr/>
                    <a:lstStyle/>
                    <a:p>
                      <a:r>
                        <a:rPr lang="en-US" dirty="0"/>
                        <a:t>Population</a:t>
                      </a:r>
                    </a:p>
                  </a:txBody>
                  <a:tcPr/>
                </a:tc>
                <a:tc>
                  <a:txBody>
                    <a:bodyPr/>
                    <a:lstStyle/>
                    <a:p>
                      <a:r>
                        <a:rPr lang="en-US" dirty="0"/>
                        <a:t>2.8 million colonists</a:t>
                      </a:r>
                    </a:p>
                  </a:txBody>
                  <a:tcPr/>
                </a:tc>
                <a:tc>
                  <a:txBody>
                    <a:bodyPr/>
                    <a:lstStyle/>
                    <a:p>
                      <a:r>
                        <a:rPr lang="en-US" dirty="0"/>
                        <a:t>12 million English</a:t>
                      </a:r>
                    </a:p>
                  </a:txBody>
                  <a:tcPr/>
                </a:tc>
                <a:extLst>
                  <a:ext uri="{0D108BD9-81ED-4DB2-BD59-A6C34878D82A}">
                    <a16:rowId xmlns:a16="http://schemas.microsoft.com/office/drawing/2014/main" val="1245981100"/>
                  </a:ext>
                </a:extLst>
              </a:tr>
              <a:tr h="370840">
                <a:tc>
                  <a:txBody>
                    <a:bodyPr/>
                    <a:lstStyle/>
                    <a:p>
                      <a:r>
                        <a:rPr lang="en-US" dirty="0"/>
                        <a:t>Manufacturing</a:t>
                      </a:r>
                    </a:p>
                  </a:txBody>
                  <a:tcPr/>
                </a:tc>
                <a:tc>
                  <a:txBody>
                    <a:bodyPr/>
                    <a:lstStyle/>
                    <a:p>
                      <a:r>
                        <a:rPr lang="en-US" dirty="0"/>
                        <a:t>Practically none</a:t>
                      </a:r>
                    </a:p>
                  </a:txBody>
                  <a:tcPr/>
                </a:tc>
                <a:tc>
                  <a:txBody>
                    <a:bodyPr/>
                    <a:lstStyle/>
                    <a:p>
                      <a:r>
                        <a:rPr lang="en-US" dirty="0"/>
                        <a:t>Highly developed and flourishing</a:t>
                      </a:r>
                    </a:p>
                  </a:txBody>
                  <a:tcPr/>
                </a:tc>
                <a:extLst>
                  <a:ext uri="{0D108BD9-81ED-4DB2-BD59-A6C34878D82A}">
                    <a16:rowId xmlns:a16="http://schemas.microsoft.com/office/drawing/2014/main" val="949216305"/>
                  </a:ext>
                </a:extLst>
              </a:tr>
              <a:tr h="370840">
                <a:tc>
                  <a:txBody>
                    <a:bodyPr/>
                    <a:lstStyle/>
                    <a:p>
                      <a:r>
                        <a:rPr lang="en-US" dirty="0"/>
                        <a:t>Money</a:t>
                      </a:r>
                    </a:p>
                  </a:txBody>
                  <a:tcPr/>
                </a:tc>
                <a:tc>
                  <a:txBody>
                    <a:bodyPr/>
                    <a:lstStyle/>
                    <a:p>
                      <a:r>
                        <a:rPr lang="en-US" dirty="0"/>
                        <a:t>No money to support the war effort</a:t>
                      </a:r>
                    </a:p>
                  </a:txBody>
                  <a:tcPr/>
                </a:tc>
                <a:tc>
                  <a:txBody>
                    <a:bodyPr/>
                    <a:lstStyle/>
                    <a:p>
                      <a:r>
                        <a:rPr lang="en-US" dirty="0"/>
                        <a:t>Richest country in the world</a:t>
                      </a:r>
                    </a:p>
                  </a:txBody>
                  <a:tcPr/>
                </a:tc>
                <a:extLst>
                  <a:ext uri="{0D108BD9-81ED-4DB2-BD59-A6C34878D82A}">
                    <a16:rowId xmlns:a16="http://schemas.microsoft.com/office/drawing/2014/main" val="2728485711"/>
                  </a:ext>
                </a:extLst>
              </a:tr>
              <a:tr h="370840">
                <a:tc>
                  <a:txBody>
                    <a:bodyPr/>
                    <a:lstStyle/>
                    <a:p>
                      <a:r>
                        <a:rPr lang="en-US" dirty="0"/>
                        <a:t>Army</a:t>
                      </a:r>
                    </a:p>
                  </a:txBody>
                  <a:tcPr/>
                </a:tc>
                <a:tc>
                  <a:txBody>
                    <a:bodyPr/>
                    <a:lstStyle/>
                    <a:p>
                      <a:r>
                        <a:rPr lang="en-US" dirty="0"/>
                        <a:t>All volunteer forces – willing to fight, but poorly equipped </a:t>
                      </a:r>
                    </a:p>
                  </a:txBody>
                  <a:tcPr/>
                </a:tc>
                <a:tc>
                  <a:txBody>
                    <a:bodyPr/>
                    <a:lstStyle/>
                    <a:p>
                      <a:r>
                        <a:rPr lang="en-US" dirty="0"/>
                        <a:t>Large, well trained army, plus mercenary Hessians</a:t>
                      </a:r>
                    </a:p>
                  </a:txBody>
                  <a:tcPr/>
                </a:tc>
                <a:extLst>
                  <a:ext uri="{0D108BD9-81ED-4DB2-BD59-A6C34878D82A}">
                    <a16:rowId xmlns:a16="http://schemas.microsoft.com/office/drawing/2014/main" val="574953126"/>
                  </a:ext>
                </a:extLst>
              </a:tr>
              <a:tr h="370840">
                <a:tc>
                  <a:txBody>
                    <a:bodyPr/>
                    <a:lstStyle/>
                    <a:p>
                      <a:r>
                        <a:rPr lang="en-US" dirty="0"/>
                        <a:t>Leaders</a:t>
                      </a:r>
                    </a:p>
                  </a:txBody>
                  <a:tcPr/>
                </a:tc>
                <a:tc>
                  <a:txBody>
                    <a:bodyPr/>
                    <a:lstStyle/>
                    <a:p>
                      <a:r>
                        <a:rPr lang="en-US" dirty="0"/>
                        <a:t>Few, but dedicated officers who believed in the cause</a:t>
                      </a:r>
                    </a:p>
                  </a:txBody>
                  <a:tcPr/>
                </a:tc>
                <a:tc>
                  <a:txBody>
                    <a:bodyPr/>
                    <a:lstStyle/>
                    <a:p>
                      <a:r>
                        <a:rPr lang="en-US" dirty="0"/>
                        <a:t>Many dedicated, experienced, educated, and abled officers </a:t>
                      </a:r>
                    </a:p>
                  </a:txBody>
                  <a:tcPr/>
                </a:tc>
                <a:extLst>
                  <a:ext uri="{0D108BD9-81ED-4DB2-BD59-A6C34878D82A}">
                    <a16:rowId xmlns:a16="http://schemas.microsoft.com/office/drawing/2014/main" val="2573508720"/>
                  </a:ext>
                </a:extLst>
              </a:tr>
              <a:tr h="370840">
                <a:tc>
                  <a:txBody>
                    <a:bodyPr/>
                    <a:lstStyle/>
                    <a:p>
                      <a:r>
                        <a:rPr lang="en-US" dirty="0"/>
                        <a:t>Geography</a:t>
                      </a:r>
                    </a:p>
                  </a:txBody>
                  <a:tcPr/>
                </a:tc>
                <a:tc>
                  <a:txBody>
                    <a:bodyPr/>
                    <a:lstStyle/>
                    <a:p>
                      <a:r>
                        <a:rPr lang="en-US" dirty="0"/>
                        <a:t>Familiar land with easy access to limited amounts of supplies</a:t>
                      </a:r>
                    </a:p>
                  </a:txBody>
                  <a:tcPr/>
                </a:tc>
                <a:tc>
                  <a:txBody>
                    <a:bodyPr/>
                    <a:lstStyle/>
                    <a:p>
                      <a:r>
                        <a:rPr lang="en-US" dirty="0"/>
                        <a:t>Strange land with long distance to base of supplies.</a:t>
                      </a:r>
                    </a:p>
                  </a:txBody>
                  <a:tcPr/>
                </a:tc>
                <a:extLst>
                  <a:ext uri="{0D108BD9-81ED-4DB2-BD59-A6C34878D82A}">
                    <a16:rowId xmlns:a16="http://schemas.microsoft.com/office/drawing/2014/main" val="3612071350"/>
                  </a:ext>
                </a:extLst>
              </a:tr>
              <a:tr h="370840">
                <a:tc>
                  <a:txBody>
                    <a:bodyPr/>
                    <a:lstStyle/>
                    <a:p>
                      <a:r>
                        <a:rPr lang="en-US" dirty="0"/>
                        <a:t>Cause</a:t>
                      </a:r>
                    </a:p>
                  </a:txBody>
                  <a:tcPr/>
                </a:tc>
                <a:tc>
                  <a:txBody>
                    <a:bodyPr/>
                    <a:lstStyle/>
                    <a:p>
                      <a:r>
                        <a:rPr lang="en-US" dirty="0"/>
                        <a:t>Fighting for independence and freedom</a:t>
                      </a:r>
                    </a:p>
                  </a:txBody>
                  <a:tcPr/>
                </a:tc>
                <a:tc>
                  <a:txBody>
                    <a:bodyPr/>
                    <a:lstStyle/>
                    <a:p>
                      <a:r>
                        <a:rPr lang="en-US" dirty="0"/>
                        <a:t>Fighting to keep their colonies in order</a:t>
                      </a:r>
                    </a:p>
                  </a:txBody>
                  <a:tcPr/>
                </a:tc>
                <a:extLst>
                  <a:ext uri="{0D108BD9-81ED-4DB2-BD59-A6C34878D82A}">
                    <a16:rowId xmlns:a16="http://schemas.microsoft.com/office/drawing/2014/main" val="2553949110"/>
                  </a:ext>
                </a:extLst>
              </a:tr>
            </a:tbl>
          </a:graphicData>
        </a:graphic>
      </p:graphicFrame>
    </p:spTree>
    <p:extLst>
      <p:ext uri="{BB962C8B-B14F-4D97-AF65-F5344CB8AC3E}">
        <p14:creationId xmlns:p14="http://schemas.microsoft.com/office/powerpoint/2010/main" val="1069652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8B9A-008F-4794-8975-27B4AAAF5C64}"/>
              </a:ext>
            </a:extLst>
          </p:cNvPr>
          <p:cNvSpPr>
            <a:spLocks noGrp="1"/>
          </p:cNvSpPr>
          <p:nvPr>
            <p:ph type="title"/>
          </p:nvPr>
        </p:nvSpPr>
        <p:spPr/>
        <p:txBody>
          <a:bodyPr/>
          <a:lstStyle/>
          <a:p>
            <a:pPr algn="ctr"/>
            <a:r>
              <a:rPr lang="en-US" dirty="0">
                <a:solidFill>
                  <a:schemeClr val="bg1"/>
                </a:solidFill>
              </a:rPr>
              <a:t>The Enlightenment</a:t>
            </a:r>
            <a:br>
              <a:rPr lang="en-US" dirty="0">
                <a:solidFill>
                  <a:schemeClr val="bg1"/>
                </a:solidFill>
              </a:rPr>
            </a:br>
            <a:r>
              <a:rPr lang="en-US" dirty="0">
                <a:solidFill>
                  <a:schemeClr val="bg1"/>
                </a:solidFill>
              </a:rPr>
              <a:t>“I Think, therefore, I Am!”</a:t>
            </a:r>
          </a:p>
        </p:txBody>
      </p:sp>
      <p:sp>
        <p:nvSpPr>
          <p:cNvPr id="3" name="Content Placeholder 2">
            <a:extLst>
              <a:ext uri="{FF2B5EF4-FFF2-40B4-BE49-F238E27FC236}">
                <a16:creationId xmlns:a16="http://schemas.microsoft.com/office/drawing/2014/main" id="{BBF5F325-1B3E-476D-8DCA-0F10A03C27FD}"/>
              </a:ext>
            </a:extLst>
          </p:cNvPr>
          <p:cNvSpPr>
            <a:spLocks noGrp="1"/>
          </p:cNvSpPr>
          <p:nvPr>
            <p:ph idx="1"/>
          </p:nvPr>
        </p:nvSpPr>
        <p:spPr/>
        <p:txBody>
          <a:bodyPr>
            <a:normAutofit fontScale="92500" lnSpcReduction="10000"/>
          </a:bodyPr>
          <a:lstStyle/>
          <a:p>
            <a:pPr marL="0" indent="0">
              <a:buNone/>
            </a:pPr>
            <a:r>
              <a:rPr lang="en-US" dirty="0">
                <a:solidFill>
                  <a:schemeClr val="bg1"/>
                </a:solidFill>
              </a:rPr>
              <a:t>The intellectual inspiration for the American Revolution lay in the European Enlightenment which was a philosophical movement from 1600-1800 that sought to understand the universe through reason and logic. </a:t>
            </a:r>
          </a:p>
          <a:p>
            <a:r>
              <a:rPr lang="en-US" dirty="0">
                <a:solidFill>
                  <a:schemeClr val="bg1"/>
                </a:solidFill>
              </a:rPr>
              <a:t>John Locke – </a:t>
            </a:r>
            <a:r>
              <a:rPr lang="en-US" i="1" u="sng" dirty="0">
                <a:solidFill>
                  <a:schemeClr val="bg1"/>
                </a:solidFill>
              </a:rPr>
              <a:t>Two Treatise on Government (1690)</a:t>
            </a:r>
          </a:p>
          <a:p>
            <a:r>
              <a:rPr lang="en-US" dirty="0">
                <a:solidFill>
                  <a:schemeClr val="bg1"/>
                </a:solidFill>
              </a:rPr>
              <a:t>Jean Jacques Rousseau  - </a:t>
            </a:r>
            <a:r>
              <a:rPr lang="en-US" i="1" u="sng" dirty="0">
                <a:solidFill>
                  <a:schemeClr val="bg1"/>
                </a:solidFill>
              </a:rPr>
              <a:t>The Social Contract (1762) </a:t>
            </a:r>
          </a:p>
          <a:p>
            <a:r>
              <a:rPr lang="en-US" dirty="0">
                <a:solidFill>
                  <a:schemeClr val="bg1"/>
                </a:solidFill>
              </a:rPr>
              <a:t>Voltaire – </a:t>
            </a:r>
            <a:r>
              <a:rPr lang="en-US" i="1" u="sng" dirty="0">
                <a:solidFill>
                  <a:schemeClr val="bg1"/>
                </a:solidFill>
              </a:rPr>
              <a:t>Candide (1759) </a:t>
            </a:r>
          </a:p>
          <a:p>
            <a:r>
              <a:rPr lang="en-US" dirty="0">
                <a:solidFill>
                  <a:schemeClr val="bg1"/>
                </a:solidFill>
              </a:rPr>
              <a:t>Adam Smith – </a:t>
            </a:r>
            <a:r>
              <a:rPr lang="en-US" i="1" u="sng" dirty="0">
                <a:solidFill>
                  <a:schemeClr val="bg1"/>
                </a:solidFill>
              </a:rPr>
              <a:t>The Wealth of Nations (1776)</a:t>
            </a:r>
          </a:p>
          <a:p>
            <a:r>
              <a:rPr lang="en-US" dirty="0">
                <a:solidFill>
                  <a:schemeClr val="bg1"/>
                </a:solidFill>
              </a:rPr>
              <a:t>Baron de Montesquieu – </a:t>
            </a:r>
            <a:r>
              <a:rPr lang="en-US" i="1" u="sng" dirty="0">
                <a:solidFill>
                  <a:schemeClr val="bg1"/>
                </a:solidFill>
              </a:rPr>
              <a:t>The Spirit of the Laws (1743)</a:t>
            </a:r>
          </a:p>
          <a:p>
            <a:pPr marL="0" indent="0">
              <a:buNone/>
            </a:pPr>
            <a:r>
              <a:rPr lang="en-US" dirty="0">
                <a:solidFill>
                  <a:schemeClr val="bg1"/>
                </a:solidFill>
              </a:rPr>
              <a:t>Each contributed to the advancement of our modern day world through their writings. Many colonists read their works.</a:t>
            </a:r>
          </a:p>
        </p:txBody>
      </p:sp>
      <p:pic>
        <p:nvPicPr>
          <p:cNvPr id="4" name="Picture 3">
            <a:extLst>
              <a:ext uri="{FF2B5EF4-FFF2-40B4-BE49-F238E27FC236}">
                <a16:creationId xmlns:a16="http://schemas.microsoft.com/office/drawing/2014/main" id="{B1BB16F0-BE85-4198-B45E-1C29BB411AB3}"/>
              </a:ext>
            </a:extLst>
          </p:cNvPr>
          <p:cNvPicPr>
            <a:picLocks noChangeAspect="1"/>
          </p:cNvPicPr>
          <p:nvPr/>
        </p:nvPicPr>
        <p:blipFill>
          <a:blip r:embed="rId2"/>
          <a:stretch>
            <a:fillRect/>
          </a:stretch>
        </p:blipFill>
        <p:spPr>
          <a:xfrm>
            <a:off x="1615412" y="365125"/>
            <a:ext cx="1260212" cy="1260212"/>
          </a:xfrm>
          <a:prstGeom prst="rect">
            <a:avLst/>
          </a:prstGeom>
        </p:spPr>
      </p:pic>
      <p:pic>
        <p:nvPicPr>
          <p:cNvPr id="5" name="Picture 4">
            <a:extLst>
              <a:ext uri="{FF2B5EF4-FFF2-40B4-BE49-F238E27FC236}">
                <a16:creationId xmlns:a16="http://schemas.microsoft.com/office/drawing/2014/main" id="{9BAF4281-5A66-4A3D-8144-1D5B630CE93D}"/>
              </a:ext>
            </a:extLst>
          </p:cNvPr>
          <p:cNvPicPr>
            <a:picLocks noChangeAspect="1"/>
          </p:cNvPicPr>
          <p:nvPr/>
        </p:nvPicPr>
        <p:blipFill>
          <a:blip r:embed="rId3"/>
          <a:stretch>
            <a:fillRect/>
          </a:stretch>
        </p:blipFill>
        <p:spPr>
          <a:xfrm>
            <a:off x="9461492" y="426549"/>
            <a:ext cx="1115096" cy="1331607"/>
          </a:xfrm>
          <a:prstGeom prst="rect">
            <a:avLst/>
          </a:prstGeom>
        </p:spPr>
      </p:pic>
      <p:pic>
        <p:nvPicPr>
          <p:cNvPr id="7" name="Picture 6">
            <a:extLst>
              <a:ext uri="{FF2B5EF4-FFF2-40B4-BE49-F238E27FC236}">
                <a16:creationId xmlns:a16="http://schemas.microsoft.com/office/drawing/2014/main" id="{D7A29446-CA8D-4A5B-A028-FBD09039F017}"/>
              </a:ext>
            </a:extLst>
          </p:cNvPr>
          <p:cNvPicPr>
            <a:picLocks noChangeAspect="1"/>
          </p:cNvPicPr>
          <p:nvPr/>
        </p:nvPicPr>
        <p:blipFill>
          <a:blip r:embed="rId4"/>
          <a:stretch>
            <a:fillRect/>
          </a:stretch>
        </p:blipFill>
        <p:spPr>
          <a:xfrm>
            <a:off x="9461492" y="2743199"/>
            <a:ext cx="1648378" cy="2257934"/>
          </a:xfrm>
          <a:prstGeom prst="rect">
            <a:avLst/>
          </a:prstGeom>
        </p:spPr>
      </p:pic>
    </p:spTree>
    <p:extLst>
      <p:ext uri="{BB962C8B-B14F-4D97-AF65-F5344CB8AC3E}">
        <p14:creationId xmlns:p14="http://schemas.microsoft.com/office/powerpoint/2010/main" val="3370562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D31B-3FCD-445A-93F3-3494E2B5789C}"/>
              </a:ext>
            </a:extLst>
          </p:cNvPr>
          <p:cNvSpPr>
            <a:spLocks noGrp="1"/>
          </p:cNvSpPr>
          <p:nvPr>
            <p:ph type="title"/>
          </p:nvPr>
        </p:nvSpPr>
        <p:spPr/>
        <p:txBody>
          <a:bodyPr/>
          <a:lstStyle/>
          <a:p>
            <a:pPr algn="ctr"/>
            <a:r>
              <a:rPr lang="en-US" dirty="0">
                <a:solidFill>
                  <a:schemeClr val="bg1"/>
                </a:solidFill>
              </a:rPr>
              <a:t>Common Sense (1776)</a:t>
            </a:r>
          </a:p>
        </p:txBody>
      </p:sp>
      <p:sp>
        <p:nvSpPr>
          <p:cNvPr id="3" name="Content Placeholder 2">
            <a:extLst>
              <a:ext uri="{FF2B5EF4-FFF2-40B4-BE49-F238E27FC236}">
                <a16:creationId xmlns:a16="http://schemas.microsoft.com/office/drawing/2014/main" id="{8DFE4748-82CB-4838-AEEE-69C50536E3B4}"/>
              </a:ext>
            </a:extLst>
          </p:cNvPr>
          <p:cNvSpPr>
            <a:spLocks noGrp="1"/>
          </p:cNvSpPr>
          <p:nvPr>
            <p:ph idx="1"/>
          </p:nvPr>
        </p:nvSpPr>
        <p:spPr/>
        <p:txBody>
          <a:bodyPr/>
          <a:lstStyle/>
          <a:p>
            <a:pPr marL="0" indent="0">
              <a:buNone/>
            </a:pPr>
            <a:r>
              <a:rPr lang="en-US" dirty="0">
                <a:solidFill>
                  <a:schemeClr val="bg1"/>
                </a:solidFill>
              </a:rPr>
              <a:t>Common Sense was a pamphlet written by Thomas Paine who sought to persuade colonists to join the fight for independence.</a:t>
            </a:r>
          </a:p>
          <a:p>
            <a:r>
              <a:rPr lang="en-US" dirty="0">
                <a:solidFill>
                  <a:schemeClr val="bg1"/>
                </a:solidFill>
              </a:rPr>
              <a:t>Published in January 1776 and was a best seller.</a:t>
            </a:r>
          </a:p>
          <a:p>
            <a:r>
              <a:rPr lang="en-US" dirty="0">
                <a:solidFill>
                  <a:schemeClr val="bg1"/>
                </a:solidFill>
              </a:rPr>
              <a:t>Thomas Paine was an Englishman who immigrated to America.</a:t>
            </a:r>
          </a:p>
          <a:p>
            <a:r>
              <a:rPr lang="en-US" dirty="0">
                <a:solidFill>
                  <a:schemeClr val="bg1"/>
                </a:solidFill>
              </a:rPr>
              <a:t>Common Sense is considered an Enlightened piece of literature.</a:t>
            </a:r>
          </a:p>
          <a:p>
            <a:r>
              <a:rPr lang="en-US" dirty="0">
                <a:solidFill>
                  <a:schemeClr val="bg1"/>
                </a:solidFill>
              </a:rPr>
              <a:t>Criticized the mercantile relationship of England and its colonies.</a:t>
            </a:r>
          </a:p>
          <a:p>
            <a:r>
              <a:rPr lang="en-US" dirty="0">
                <a:solidFill>
                  <a:schemeClr val="bg1"/>
                </a:solidFill>
              </a:rPr>
              <a:t>One of the most influential books in American history.</a:t>
            </a:r>
          </a:p>
          <a:p>
            <a:r>
              <a:rPr lang="en-US" dirty="0">
                <a:solidFill>
                  <a:schemeClr val="bg1"/>
                </a:solidFill>
              </a:rPr>
              <a:t>Led to the writing of the Declaration of Independence.</a:t>
            </a: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B69C338D-F181-448F-80B3-343DFF92AF41}"/>
              </a:ext>
            </a:extLst>
          </p:cNvPr>
          <p:cNvPicPr>
            <a:picLocks noChangeAspect="1"/>
          </p:cNvPicPr>
          <p:nvPr/>
        </p:nvPicPr>
        <p:blipFill>
          <a:blip r:embed="rId2"/>
          <a:stretch>
            <a:fillRect/>
          </a:stretch>
        </p:blipFill>
        <p:spPr>
          <a:xfrm>
            <a:off x="1406186" y="165217"/>
            <a:ext cx="935105" cy="1592940"/>
          </a:xfrm>
          <a:prstGeom prst="rect">
            <a:avLst/>
          </a:prstGeom>
        </p:spPr>
      </p:pic>
    </p:spTree>
    <p:extLst>
      <p:ext uri="{BB962C8B-B14F-4D97-AF65-F5344CB8AC3E}">
        <p14:creationId xmlns:p14="http://schemas.microsoft.com/office/powerpoint/2010/main" val="2485468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5062-E1D8-42DC-9728-8F8AD8126A5D}"/>
              </a:ext>
            </a:extLst>
          </p:cNvPr>
          <p:cNvSpPr>
            <a:spLocks noGrp="1"/>
          </p:cNvSpPr>
          <p:nvPr>
            <p:ph type="title"/>
          </p:nvPr>
        </p:nvSpPr>
        <p:spPr/>
        <p:txBody>
          <a:bodyPr/>
          <a:lstStyle/>
          <a:p>
            <a:pPr algn="ctr"/>
            <a:r>
              <a:rPr lang="en-US" dirty="0">
                <a:solidFill>
                  <a:schemeClr val="bg1"/>
                </a:solidFill>
              </a:rPr>
              <a:t>Common Sense (1776)</a:t>
            </a:r>
          </a:p>
        </p:txBody>
      </p:sp>
      <p:pic>
        <p:nvPicPr>
          <p:cNvPr id="4" name="Content Placeholder 3">
            <a:extLst>
              <a:ext uri="{FF2B5EF4-FFF2-40B4-BE49-F238E27FC236}">
                <a16:creationId xmlns:a16="http://schemas.microsoft.com/office/drawing/2014/main" id="{F4BE5DF4-B76A-4725-9B63-B58BEF56D4E3}"/>
              </a:ext>
            </a:extLst>
          </p:cNvPr>
          <p:cNvPicPr>
            <a:picLocks noGrp="1" noChangeAspect="1"/>
          </p:cNvPicPr>
          <p:nvPr>
            <p:ph idx="1"/>
          </p:nvPr>
        </p:nvPicPr>
        <p:blipFill>
          <a:blip r:embed="rId2"/>
          <a:stretch>
            <a:fillRect/>
          </a:stretch>
        </p:blipFill>
        <p:spPr>
          <a:xfrm>
            <a:off x="190175" y="1851194"/>
            <a:ext cx="2961397" cy="4354054"/>
          </a:xfrm>
          <a:prstGeom prst="rect">
            <a:avLst/>
          </a:prstGeom>
        </p:spPr>
      </p:pic>
      <p:pic>
        <p:nvPicPr>
          <p:cNvPr id="6" name="Picture 5">
            <a:extLst>
              <a:ext uri="{FF2B5EF4-FFF2-40B4-BE49-F238E27FC236}">
                <a16:creationId xmlns:a16="http://schemas.microsoft.com/office/drawing/2014/main" id="{0DA193C2-DD88-4868-BFE7-09B9E4499B67}"/>
              </a:ext>
            </a:extLst>
          </p:cNvPr>
          <p:cNvPicPr>
            <a:picLocks noChangeAspect="1"/>
          </p:cNvPicPr>
          <p:nvPr/>
        </p:nvPicPr>
        <p:blipFill>
          <a:blip r:embed="rId3"/>
          <a:stretch>
            <a:fillRect/>
          </a:stretch>
        </p:blipFill>
        <p:spPr>
          <a:xfrm>
            <a:off x="3722363" y="2474652"/>
            <a:ext cx="3940837" cy="2951824"/>
          </a:xfrm>
          <a:prstGeom prst="rect">
            <a:avLst/>
          </a:prstGeom>
        </p:spPr>
      </p:pic>
      <p:pic>
        <p:nvPicPr>
          <p:cNvPr id="7" name="Picture 6">
            <a:extLst>
              <a:ext uri="{FF2B5EF4-FFF2-40B4-BE49-F238E27FC236}">
                <a16:creationId xmlns:a16="http://schemas.microsoft.com/office/drawing/2014/main" id="{E4F54ADA-A7CE-482D-952A-BF1EA61202C0}"/>
              </a:ext>
            </a:extLst>
          </p:cNvPr>
          <p:cNvPicPr>
            <a:picLocks noChangeAspect="1"/>
          </p:cNvPicPr>
          <p:nvPr/>
        </p:nvPicPr>
        <p:blipFill>
          <a:blip r:embed="rId4"/>
          <a:stretch>
            <a:fillRect/>
          </a:stretch>
        </p:blipFill>
        <p:spPr>
          <a:xfrm>
            <a:off x="8710046" y="2120058"/>
            <a:ext cx="2643754" cy="4060805"/>
          </a:xfrm>
          <a:prstGeom prst="rect">
            <a:avLst/>
          </a:prstGeom>
        </p:spPr>
      </p:pic>
    </p:spTree>
    <p:extLst>
      <p:ext uri="{BB962C8B-B14F-4D97-AF65-F5344CB8AC3E}">
        <p14:creationId xmlns:p14="http://schemas.microsoft.com/office/powerpoint/2010/main" val="2051275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A13F-6CEE-4D9E-B7B0-9C2E5D293875}"/>
              </a:ext>
            </a:extLst>
          </p:cNvPr>
          <p:cNvSpPr>
            <a:spLocks noGrp="1"/>
          </p:cNvSpPr>
          <p:nvPr>
            <p:ph type="title"/>
          </p:nvPr>
        </p:nvSpPr>
        <p:spPr/>
        <p:txBody>
          <a:bodyPr/>
          <a:lstStyle/>
          <a:p>
            <a:pPr algn="ctr"/>
            <a:r>
              <a:rPr lang="en-US" dirty="0">
                <a:solidFill>
                  <a:schemeClr val="bg1"/>
                </a:solidFill>
              </a:rPr>
              <a:t>Common Sense (1776)</a:t>
            </a:r>
          </a:p>
        </p:txBody>
      </p:sp>
      <p:sp>
        <p:nvSpPr>
          <p:cNvPr id="3" name="Content Placeholder 2">
            <a:extLst>
              <a:ext uri="{FF2B5EF4-FFF2-40B4-BE49-F238E27FC236}">
                <a16:creationId xmlns:a16="http://schemas.microsoft.com/office/drawing/2014/main" id="{CFC2EF4B-A21C-4216-9C31-7913F588DBCE}"/>
              </a:ext>
            </a:extLst>
          </p:cNvPr>
          <p:cNvSpPr>
            <a:spLocks noGrp="1"/>
          </p:cNvSpPr>
          <p:nvPr>
            <p:ph idx="1"/>
          </p:nvPr>
        </p:nvSpPr>
        <p:spPr>
          <a:xfrm>
            <a:off x="838200" y="1422400"/>
            <a:ext cx="10515600" cy="5293359"/>
          </a:xfrm>
        </p:spPr>
        <p:txBody>
          <a:bodyPr>
            <a:noAutofit/>
          </a:bodyPr>
          <a:lstStyle/>
          <a:p>
            <a:pPr marL="0" indent="0">
              <a:buNone/>
            </a:pPr>
            <a:r>
              <a:rPr lang="en-US" sz="3600" dirty="0">
                <a:solidFill>
                  <a:schemeClr val="bg1"/>
                </a:solidFill>
              </a:rPr>
              <a:t>“…Small islands not capable of protecting themselves, are the proper objects for kingdoms to take under their care; but there is something very absurd, in supposing a continent to be perpetually governed by an island. In no instance hath nature made the satellite larger than its primary planet, and as England and America, with respect to each other, reverses the common order of nature, it is evident they belong to different systems: England to Europe, America to itself…”</a:t>
            </a:r>
          </a:p>
          <a:p>
            <a:pPr marL="0" indent="0">
              <a:buNone/>
            </a:pPr>
            <a:r>
              <a:rPr lang="en-US" sz="3600" dirty="0">
                <a:solidFill>
                  <a:schemeClr val="bg1"/>
                </a:solidFill>
              </a:rPr>
              <a:t>						</a:t>
            </a:r>
            <a:r>
              <a:rPr lang="en-US" sz="3600">
                <a:solidFill>
                  <a:schemeClr val="bg1"/>
                </a:solidFill>
              </a:rPr>
              <a:t>- Thomas Paine</a:t>
            </a:r>
            <a:endParaRPr lang="en-US" sz="3600" dirty="0">
              <a:solidFill>
                <a:schemeClr val="bg1"/>
              </a:solidFill>
            </a:endParaRPr>
          </a:p>
        </p:txBody>
      </p:sp>
    </p:spTree>
    <p:extLst>
      <p:ext uri="{BB962C8B-B14F-4D97-AF65-F5344CB8AC3E}">
        <p14:creationId xmlns:p14="http://schemas.microsoft.com/office/powerpoint/2010/main" val="2655610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BF0C-7231-42AA-95E2-48C7DFB208EC}"/>
              </a:ext>
            </a:extLst>
          </p:cNvPr>
          <p:cNvSpPr>
            <a:spLocks noGrp="1"/>
          </p:cNvSpPr>
          <p:nvPr>
            <p:ph type="ctrTitle"/>
          </p:nvPr>
        </p:nvSpPr>
        <p:spPr>
          <a:xfrm>
            <a:off x="1524000" y="220895"/>
            <a:ext cx="9144000" cy="1042826"/>
          </a:xfrm>
        </p:spPr>
        <p:txBody>
          <a:bodyPr/>
          <a:lstStyle/>
          <a:p>
            <a:r>
              <a:rPr lang="en-US" dirty="0">
                <a:solidFill>
                  <a:schemeClr val="bg1"/>
                </a:solidFill>
              </a:rPr>
              <a:t>Common Sense (1776)</a:t>
            </a:r>
          </a:p>
        </p:txBody>
      </p:sp>
      <p:sp>
        <p:nvSpPr>
          <p:cNvPr id="3" name="Subtitle 2">
            <a:extLst>
              <a:ext uri="{FF2B5EF4-FFF2-40B4-BE49-F238E27FC236}">
                <a16:creationId xmlns:a16="http://schemas.microsoft.com/office/drawing/2014/main" id="{1C9B472B-316E-405D-B5EC-3B6769BFD4C7}"/>
              </a:ext>
            </a:extLst>
          </p:cNvPr>
          <p:cNvSpPr>
            <a:spLocks noGrp="1"/>
          </p:cNvSpPr>
          <p:nvPr>
            <p:ph type="subTitle" idx="1"/>
          </p:nvPr>
        </p:nvSpPr>
        <p:spPr>
          <a:xfrm>
            <a:off x="1524000" y="1469206"/>
            <a:ext cx="9144000" cy="4828854"/>
          </a:xfrm>
        </p:spPr>
        <p:txBody>
          <a:bodyPr>
            <a:noAutofit/>
          </a:bodyPr>
          <a:lstStyle/>
          <a:p>
            <a:pPr algn="l"/>
            <a:r>
              <a:rPr lang="en-US" sz="4000" dirty="0">
                <a:solidFill>
                  <a:schemeClr val="bg1"/>
                </a:solidFill>
              </a:rPr>
              <a:t>“. . . Every thing that is right or reasonable pleads</a:t>
            </a:r>
          </a:p>
          <a:p>
            <a:pPr algn="l"/>
            <a:r>
              <a:rPr lang="en-US" sz="4000" dirty="0">
                <a:solidFill>
                  <a:schemeClr val="bg1"/>
                </a:solidFill>
              </a:rPr>
              <a:t>for separation. The blood of the slain, the</a:t>
            </a:r>
          </a:p>
          <a:p>
            <a:pPr algn="l"/>
            <a:r>
              <a:rPr lang="en-US" sz="4000" dirty="0">
                <a:solidFill>
                  <a:schemeClr val="bg1"/>
                </a:solidFill>
              </a:rPr>
              <a:t>weeping voice of nature cries, ’TIS TIME TO</a:t>
            </a:r>
          </a:p>
          <a:p>
            <a:pPr algn="l"/>
            <a:r>
              <a:rPr lang="en-US" sz="4000" dirty="0">
                <a:solidFill>
                  <a:schemeClr val="bg1"/>
                </a:solidFill>
              </a:rPr>
              <a:t>PART. . . .”</a:t>
            </a:r>
          </a:p>
          <a:p>
            <a:pPr algn="l"/>
            <a:r>
              <a:rPr lang="en-US" sz="4000" dirty="0">
                <a:solidFill>
                  <a:schemeClr val="bg1"/>
                </a:solidFill>
              </a:rPr>
              <a:t>— Thomas Paine, </a:t>
            </a:r>
            <a:r>
              <a:rPr lang="en-US" sz="4000" i="1" dirty="0">
                <a:solidFill>
                  <a:schemeClr val="bg1"/>
                </a:solidFill>
              </a:rPr>
              <a:t>Common Sense</a:t>
            </a:r>
          </a:p>
        </p:txBody>
      </p:sp>
    </p:spTree>
    <p:extLst>
      <p:ext uri="{BB962C8B-B14F-4D97-AF65-F5344CB8AC3E}">
        <p14:creationId xmlns:p14="http://schemas.microsoft.com/office/powerpoint/2010/main" val="3324925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E3AC-34FC-4D83-85BA-57CC99019A16}"/>
              </a:ext>
            </a:extLst>
          </p:cNvPr>
          <p:cNvSpPr>
            <a:spLocks noGrp="1"/>
          </p:cNvSpPr>
          <p:nvPr>
            <p:ph type="title"/>
          </p:nvPr>
        </p:nvSpPr>
        <p:spPr/>
        <p:txBody>
          <a:bodyPr/>
          <a:lstStyle/>
          <a:p>
            <a:pPr algn="ctr"/>
            <a:r>
              <a:rPr lang="en-US" dirty="0">
                <a:solidFill>
                  <a:schemeClr val="bg2"/>
                </a:solidFill>
              </a:rPr>
              <a:t>Native Americans</a:t>
            </a:r>
          </a:p>
        </p:txBody>
      </p:sp>
      <p:sp>
        <p:nvSpPr>
          <p:cNvPr id="3" name="Content Placeholder 2">
            <a:extLst>
              <a:ext uri="{FF2B5EF4-FFF2-40B4-BE49-F238E27FC236}">
                <a16:creationId xmlns:a16="http://schemas.microsoft.com/office/drawing/2014/main" id="{62D752D0-F40B-4CBC-8F14-E545CC598972}"/>
              </a:ext>
            </a:extLst>
          </p:cNvPr>
          <p:cNvSpPr>
            <a:spLocks noGrp="1"/>
          </p:cNvSpPr>
          <p:nvPr>
            <p:ph idx="1"/>
          </p:nvPr>
        </p:nvSpPr>
        <p:spPr/>
        <p:txBody>
          <a:bodyPr/>
          <a:lstStyle/>
          <a:p>
            <a:pPr marL="0" indent="0">
              <a:buNone/>
            </a:pPr>
            <a:r>
              <a:rPr lang="en-US" dirty="0">
                <a:solidFill>
                  <a:schemeClr val="bg2"/>
                </a:solidFill>
              </a:rPr>
              <a:t>Native indigenous peoples crossed a land bridge around 12,000 BC during the last ice age called, “Beringia” that connected Asia to North America. Over thousands of years, thousands of Amerindians established paleolithic tribes across the Americas.</a:t>
            </a:r>
          </a:p>
        </p:txBody>
      </p:sp>
      <p:pic>
        <p:nvPicPr>
          <p:cNvPr id="1026" name="Picture 2" descr="apwhod2011 [licensed for non-commercial use only] / Beringia land bridge">
            <a:extLst>
              <a:ext uri="{FF2B5EF4-FFF2-40B4-BE49-F238E27FC236}">
                <a16:creationId xmlns:a16="http://schemas.microsoft.com/office/drawing/2014/main" id="{BA8BD75F-55B4-46D4-AD60-1375DC099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88" y="3524249"/>
            <a:ext cx="3760988" cy="3162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airiehotrods / Ice Age and Beringia">
            <a:extLst>
              <a:ext uri="{FF2B5EF4-FFF2-40B4-BE49-F238E27FC236}">
                <a16:creationId xmlns:a16="http://schemas.microsoft.com/office/drawing/2014/main" id="{A2452AF2-EA8C-474B-B3FB-A5CD83D82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718" y="3521869"/>
            <a:ext cx="4200183" cy="3162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Sunken Bridge the Size of a Continent | Hakai Magazine">
            <a:extLst>
              <a:ext uri="{FF2B5EF4-FFF2-40B4-BE49-F238E27FC236}">
                <a16:creationId xmlns:a16="http://schemas.microsoft.com/office/drawing/2014/main" id="{B041F1EF-AD79-46D6-AA3D-9DDF1D035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0272" y="4148535"/>
            <a:ext cx="3086100" cy="2095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C74158-65CA-40D8-B814-56304234BCDD}"/>
              </a:ext>
            </a:extLst>
          </p:cNvPr>
          <p:cNvPicPr>
            <a:picLocks noChangeAspect="1"/>
          </p:cNvPicPr>
          <p:nvPr/>
        </p:nvPicPr>
        <p:blipFill>
          <a:blip r:embed="rId5"/>
          <a:stretch>
            <a:fillRect/>
          </a:stretch>
        </p:blipFill>
        <p:spPr>
          <a:xfrm>
            <a:off x="623888" y="254393"/>
            <a:ext cx="2033588" cy="1503764"/>
          </a:xfrm>
          <a:prstGeom prst="rect">
            <a:avLst/>
          </a:prstGeom>
        </p:spPr>
      </p:pic>
      <p:pic>
        <p:nvPicPr>
          <p:cNvPr id="6" name="Picture 5">
            <a:extLst>
              <a:ext uri="{FF2B5EF4-FFF2-40B4-BE49-F238E27FC236}">
                <a16:creationId xmlns:a16="http://schemas.microsoft.com/office/drawing/2014/main" id="{C63FEA84-E242-411A-94B4-520C7992A3AF}"/>
              </a:ext>
            </a:extLst>
          </p:cNvPr>
          <p:cNvPicPr>
            <a:picLocks noChangeAspect="1"/>
          </p:cNvPicPr>
          <p:nvPr/>
        </p:nvPicPr>
        <p:blipFill>
          <a:blip r:embed="rId6"/>
          <a:stretch>
            <a:fillRect/>
          </a:stretch>
        </p:blipFill>
        <p:spPr>
          <a:xfrm>
            <a:off x="9825037" y="388940"/>
            <a:ext cx="1328737" cy="1328737"/>
          </a:xfrm>
          <a:prstGeom prst="rect">
            <a:avLst/>
          </a:prstGeom>
        </p:spPr>
      </p:pic>
    </p:spTree>
    <p:extLst>
      <p:ext uri="{BB962C8B-B14F-4D97-AF65-F5344CB8AC3E}">
        <p14:creationId xmlns:p14="http://schemas.microsoft.com/office/powerpoint/2010/main" val="1347882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6D29-E98E-4283-A0FA-20E3407202AD}"/>
              </a:ext>
            </a:extLst>
          </p:cNvPr>
          <p:cNvSpPr>
            <a:spLocks noGrp="1"/>
          </p:cNvSpPr>
          <p:nvPr>
            <p:ph type="title"/>
          </p:nvPr>
        </p:nvSpPr>
        <p:spPr/>
        <p:txBody>
          <a:bodyPr/>
          <a:lstStyle/>
          <a:p>
            <a:pPr algn="ctr"/>
            <a:r>
              <a:rPr lang="en-US" dirty="0">
                <a:solidFill>
                  <a:schemeClr val="bg1"/>
                </a:solidFill>
              </a:rPr>
              <a:t>Declaration of Independence</a:t>
            </a:r>
            <a:br>
              <a:rPr lang="en-US" dirty="0">
                <a:solidFill>
                  <a:schemeClr val="bg1"/>
                </a:solidFill>
              </a:rPr>
            </a:br>
            <a:r>
              <a:rPr lang="en-US" dirty="0">
                <a:solidFill>
                  <a:schemeClr val="bg1"/>
                </a:solidFill>
              </a:rPr>
              <a:t>July 4, 1776</a:t>
            </a:r>
          </a:p>
        </p:txBody>
      </p:sp>
      <p:sp>
        <p:nvSpPr>
          <p:cNvPr id="3" name="Content Placeholder 2">
            <a:extLst>
              <a:ext uri="{FF2B5EF4-FFF2-40B4-BE49-F238E27FC236}">
                <a16:creationId xmlns:a16="http://schemas.microsoft.com/office/drawing/2014/main" id="{C9BBC5C3-8EAA-4A4A-B36A-51EAF4C96001}"/>
              </a:ext>
            </a:extLst>
          </p:cNvPr>
          <p:cNvSpPr>
            <a:spLocks noGrp="1"/>
          </p:cNvSpPr>
          <p:nvPr>
            <p:ph idx="1"/>
          </p:nvPr>
        </p:nvSpPr>
        <p:spPr>
          <a:xfrm>
            <a:off x="838200" y="1825624"/>
            <a:ext cx="10515600" cy="4841505"/>
          </a:xfrm>
        </p:spPr>
        <p:txBody>
          <a:bodyPr>
            <a:normAutofit fontScale="77500" lnSpcReduction="20000"/>
          </a:bodyPr>
          <a:lstStyle/>
          <a:p>
            <a:pPr marL="0" indent="0">
              <a:buNone/>
            </a:pPr>
            <a:r>
              <a:rPr lang="en-US" dirty="0">
                <a:solidFill>
                  <a:schemeClr val="bg1"/>
                </a:solidFill>
              </a:rPr>
              <a:t>Written by Thomas Jefferson and edited by the Committee of Five, The Declaration of Independence is our founding document that sought to separate the colonies from Great Britain. It is a philosophical document that, like an essay, contains three parts:</a:t>
            </a:r>
          </a:p>
          <a:p>
            <a:pPr marL="514350" indent="-514350">
              <a:buFont typeface="+mj-lt"/>
              <a:buAutoNum type="arabicPeriod"/>
            </a:pPr>
            <a:r>
              <a:rPr lang="en-US" dirty="0">
                <a:solidFill>
                  <a:schemeClr val="bg1"/>
                </a:solidFill>
              </a:rPr>
              <a:t>Preamble – The intro that contains Enlightened ideas most influenced by John Locke.</a:t>
            </a:r>
          </a:p>
          <a:p>
            <a:pPr lvl="1"/>
            <a:r>
              <a:rPr lang="en-US" dirty="0">
                <a:solidFill>
                  <a:schemeClr val="bg1"/>
                </a:solidFill>
              </a:rPr>
              <a:t>“All Men are created equal”</a:t>
            </a:r>
          </a:p>
          <a:p>
            <a:pPr lvl="1"/>
            <a:r>
              <a:rPr lang="en-US" dirty="0">
                <a:solidFill>
                  <a:schemeClr val="bg1"/>
                </a:solidFill>
              </a:rPr>
              <a:t>Natural Rights: “Life, Liberty, &amp; the Pursuit of Happiness”</a:t>
            </a:r>
          </a:p>
          <a:p>
            <a:pPr lvl="1"/>
            <a:r>
              <a:rPr lang="en-US" dirty="0">
                <a:solidFill>
                  <a:schemeClr val="bg1"/>
                </a:solidFill>
              </a:rPr>
              <a:t>Government gets its power from the “Consent of the governed” (the people)</a:t>
            </a:r>
          </a:p>
          <a:p>
            <a:pPr marL="514350" indent="-514350">
              <a:buFont typeface="+mj-lt"/>
              <a:buAutoNum type="arabicPeriod"/>
            </a:pPr>
            <a:r>
              <a:rPr lang="en-US" dirty="0">
                <a:solidFill>
                  <a:schemeClr val="bg1"/>
                </a:solidFill>
              </a:rPr>
              <a:t>Grievances – The body that lists the abuses the colonies have against the King of England.</a:t>
            </a:r>
          </a:p>
          <a:p>
            <a:pPr lvl="1"/>
            <a:r>
              <a:rPr lang="en-US" dirty="0">
                <a:solidFill>
                  <a:schemeClr val="bg1"/>
                </a:solidFill>
              </a:rPr>
              <a:t>“He” = King George III = Tyrant = Usurper = Despot = Oppressor and is blamed 27 times for assaults against the colonies. </a:t>
            </a:r>
          </a:p>
          <a:p>
            <a:pPr marL="514350" indent="-514350">
              <a:buFont typeface="+mj-lt"/>
              <a:buAutoNum type="arabicPeriod"/>
            </a:pPr>
            <a:r>
              <a:rPr lang="en-US" dirty="0">
                <a:solidFill>
                  <a:schemeClr val="bg1"/>
                </a:solidFill>
              </a:rPr>
              <a:t>Resolution – The conclusion that results in the unanimous declaration of independence by 13 colonies.</a:t>
            </a:r>
          </a:p>
          <a:p>
            <a:pPr lvl="1"/>
            <a:r>
              <a:rPr lang="en-US" dirty="0">
                <a:solidFill>
                  <a:schemeClr val="bg1"/>
                </a:solidFill>
              </a:rPr>
              <a:t>56 signatures from representatives of all 13 colonies</a:t>
            </a:r>
          </a:p>
          <a:p>
            <a:pPr lvl="1"/>
            <a:r>
              <a:rPr lang="en-US" dirty="0">
                <a:solidFill>
                  <a:schemeClr val="bg1"/>
                </a:solidFill>
              </a:rPr>
              <a:t>“We mutually pledge to each other our lives, fortunes, and our sacred honor.”</a:t>
            </a:r>
          </a:p>
          <a:p>
            <a:pPr marL="457200" lvl="1" indent="0">
              <a:buNone/>
            </a:pPr>
            <a:endParaRPr lang="en-US" dirty="0">
              <a:solidFill>
                <a:schemeClr val="bg1"/>
              </a:solidFill>
            </a:endParaRPr>
          </a:p>
          <a:p>
            <a:pPr marL="457200" lvl="1" indent="0">
              <a:buNone/>
            </a:pPr>
            <a:r>
              <a:rPr lang="en-US" dirty="0">
                <a:solidFill>
                  <a:schemeClr val="bg1"/>
                </a:solidFill>
              </a:rPr>
              <a:t>Note: unintentionally uses the name, “united States of America.” First time ever written on paper.</a:t>
            </a:r>
          </a:p>
        </p:txBody>
      </p:sp>
      <p:pic>
        <p:nvPicPr>
          <p:cNvPr id="4" name="Picture 3">
            <a:extLst>
              <a:ext uri="{FF2B5EF4-FFF2-40B4-BE49-F238E27FC236}">
                <a16:creationId xmlns:a16="http://schemas.microsoft.com/office/drawing/2014/main" id="{44D4F5BB-4988-4BDF-B807-FFEA6C237528}"/>
              </a:ext>
            </a:extLst>
          </p:cNvPr>
          <p:cNvPicPr>
            <a:picLocks noChangeAspect="1"/>
          </p:cNvPicPr>
          <p:nvPr/>
        </p:nvPicPr>
        <p:blipFill>
          <a:blip r:embed="rId2"/>
          <a:stretch>
            <a:fillRect/>
          </a:stretch>
        </p:blipFill>
        <p:spPr>
          <a:xfrm>
            <a:off x="10200759" y="365125"/>
            <a:ext cx="1011737" cy="1274789"/>
          </a:xfrm>
          <a:prstGeom prst="rect">
            <a:avLst/>
          </a:prstGeom>
        </p:spPr>
      </p:pic>
      <p:pic>
        <p:nvPicPr>
          <p:cNvPr id="5" name="Picture 4">
            <a:extLst>
              <a:ext uri="{FF2B5EF4-FFF2-40B4-BE49-F238E27FC236}">
                <a16:creationId xmlns:a16="http://schemas.microsoft.com/office/drawing/2014/main" id="{465B6F13-BF56-4BD7-90EB-8A330E82F5EC}"/>
              </a:ext>
            </a:extLst>
          </p:cNvPr>
          <p:cNvPicPr>
            <a:picLocks noChangeAspect="1"/>
          </p:cNvPicPr>
          <p:nvPr/>
        </p:nvPicPr>
        <p:blipFill>
          <a:blip r:embed="rId2"/>
          <a:stretch>
            <a:fillRect/>
          </a:stretch>
        </p:blipFill>
        <p:spPr>
          <a:xfrm>
            <a:off x="1154414" y="365125"/>
            <a:ext cx="1011737" cy="1274789"/>
          </a:xfrm>
          <a:prstGeom prst="rect">
            <a:avLst/>
          </a:prstGeom>
        </p:spPr>
      </p:pic>
    </p:spTree>
    <p:extLst>
      <p:ext uri="{BB962C8B-B14F-4D97-AF65-F5344CB8AC3E}">
        <p14:creationId xmlns:p14="http://schemas.microsoft.com/office/powerpoint/2010/main" val="1445957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35750-D78C-4ED7-BD82-76412424CEDF}"/>
              </a:ext>
            </a:extLst>
          </p:cNvPr>
          <p:cNvSpPr>
            <a:spLocks noGrp="1"/>
          </p:cNvSpPr>
          <p:nvPr>
            <p:ph type="title"/>
          </p:nvPr>
        </p:nvSpPr>
        <p:spPr/>
        <p:txBody>
          <a:bodyPr/>
          <a:lstStyle/>
          <a:p>
            <a:pPr algn="ctr"/>
            <a:r>
              <a:rPr lang="en-US" dirty="0">
                <a:solidFill>
                  <a:schemeClr val="bg1"/>
                </a:solidFill>
              </a:rPr>
              <a:t>Declaration of Independence</a:t>
            </a:r>
            <a:br>
              <a:rPr lang="en-US" dirty="0">
                <a:solidFill>
                  <a:schemeClr val="bg1"/>
                </a:solidFill>
              </a:rPr>
            </a:br>
            <a:r>
              <a:rPr lang="en-US" dirty="0">
                <a:solidFill>
                  <a:schemeClr val="bg1"/>
                </a:solidFill>
              </a:rPr>
              <a:t>Thursday, July 4, 1776</a:t>
            </a:r>
          </a:p>
        </p:txBody>
      </p:sp>
      <p:pic>
        <p:nvPicPr>
          <p:cNvPr id="7" name="Content Placeholder 6">
            <a:extLst>
              <a:ext uri="{FF2B5EF4-FFF2-40B4-BE49-F238E27FC236}">
                <a16:creationId xmlns:a16="http://schemas.microsoft.com/office/drawing/2014/main" id="{C99DAE10-C29F-4B8F-BB26-181E2035CE74}"/>
              </a:ext>
            </a:extLst>
          </p:cNvPr>
          <p:cNvPicPr>
            <a:picLocks noGrp="1" noChangeAspect="1"/>
          </p:cNvPicPr>
          <p:nvPr>
            <p:ph idx="1"/>
          </p:nvPr>
        </p:nvPicPr>
        <p:blipFill>
          <a:blip r:embed="rId2"/>
          <a:stretch>
            <a:fillRect/>
          </a:stretch>
        </p:blipFill>
        <p:spPr>
          <a:xfrm>
            <a:off x="4394446" y="2289382"/>
            <a:ext cx="7526585" cy="3763293"/>
          </a:xfrm>
          <a:prstGeom prst="rect">
            <a:avLst/>
          </a:prstGeom>
        </p:spPr>
      </p:pic>
      <p:pic>
        <p:nvPicPr>
          <p:cNvPr id="8" name="Picture 7">
            <a:extLst>
              <a:ext uri="{FF2B5EF4-FFF2-40B4-BE49-F238E27FC236}">
                <a16:creationId xmlns:a16="http://schemas.microsoft.com/office/drawing/2014/main" id="{281C50A5-8AFE-473D-8C6E-E891FDD8C883}"/>
              </a:ext>
            </a:extLst>
          </p:cNvPr>
          <p:cNvPicPr>
            <a:picLocks noChangeAspect="1"/>
          </p:cNvPicPr>
          <p:nvPr/>
        </p:nvPicPr>
        <p:blipFill>
          <a:blip r:embed="rId3"/>
          <a:stretch>
            <a:fillRect/>
          </a:stretch>
        </p:blipFill>
        <p:spPr>
          <a:xfrm>
            <a:off x="462194" y="2085196"/>
            <a:ext cx="3576229" cy="4278106"/>
          </a:xfrm>
          <a:prstGeom prst="rect">
            <a:avLst/>
          </a:prstGeom>
        </p:spPr>
      </p:pic>
      <p:pic>
        <p:nvPicPr>
          <p:cNvPr id="9" name="Picture 8">
            <a:extLst>
              <a:ext uri="{FF2B5EF4-FFF2-40B4-BE49-F238E27FC236}">
                <a16:creationId xmlns:a16="http://schemas.microsoft.com/office/drawing/2014/main" id="{56DDD48F-0991-430B-BF3F-26A9A6138DD5}"/>
              </a:ext>
            </a:extLst>
          </p:cNvPr>
          <p:cNvPicPr>
            <a:picLocks noChangeAspect="1"/>
          </p:cNvPicPr>
          <p:nvPr/>
        </p:nvPicPr>
        <p:blipFill>
          <a:blip r:embed="rId4"/>
          <a:stretch>
            <a:fillRect/>
          </a:stretch>
        </p:blipFill>
        <p:spPr>
          <a:xfrm>
            <a:off x="10257037" y="365125"/>
            <a:ext cx="1172680" cy="1477577"/>
          </a:xfrm>
          <a:prstGeom prst="rect">
            <a:avLst/>
          </a:prstGeom>
        </p:spPr>
      </p:pic>
      <p:pic>
        <p:nvPicPr>
          <p:cNvPr id="10" name="Picture 9">
            <a:extLst>
              <a:ext uri="{FF2B5EF4-FFF2-40B4-BE49-F238E27FC236}">
                <a16:creationId xmlns:a16="http://schemas.microsoft.com/office/drawing/2014/main" id="{33B6ED6F-FCA6-41A2-A425-8DEDED7F28A6}"/>
              </a:ext>
            </a:extLst>
          </p:cNvPr>
          <p:cNvPicPr>
            <a:picLocks noChangeAspect="1"/>
          </p:cNvPicPr>
          <p:nvPr/>
        </p:nvPicPr>
        <p:blipFill>
          <a:blip r:embed="rId5"/>
          <a:stretch>
            <a:fillRect/>
          </a:stretch>
        </p:blipFill>
        <p:spPr>
          <a:xfrm flipH="1">
            <a:off x="838200" y="410161"/>
            <a:ext cx="1157493" cy="1432541"/>
          </a:xfrm>
          <a:prstGeom prst="rect">
            <a:avLst/>
          </a:prstGeom>
        </p:spPr>
      </p:pic>
      <p:pic>
        <p:nvPicPr>
          <p:cNvPr id="11" name="Picture 10">
            <a:extLst>
              <a:ext uri="{FF2B5EF4-FFF2-40B4-BE49-F238E27FC236}">
                <a16:creationId xmlns:a16="http://schemas.microsoft.com/office/drawing/2014/main" id="{92BD2570-07BE-44C4-A146-AF12A00CF66D}"/>
              </a:ext>
            </a:extLst>
          </p:cNvPr>
          <p:cNvPicPr>
            <a:picLocks noChangeAspect="1"/>
          </p:cNvPicPr>
          <p:nvPr/>
        </p:nvPicPr>
        <p:blipFill>
          <a:blip r:embed="rId6"/>
          <a:stretch>
            <a:fillRect/>
          </a:stretch>
        </p:blipFill>
        <p:spPr>
          <a:xfrm>
            <a:off x="5159083" y="1702220"/>
            <a:ext cx="1366006" cy="464797"/>
          </a:xfrm>
          <a:prstGeom prst="rect">
            <a:avLst/>
          </a:prstGeom>
        </p:spPr>
      </p:pic>
    </p:spTree>
    <p:extLst>
      <p:ext uri="{BB962C8B-B14F-4D97-AF65-F5344CB8AC3E}">
        <p14:creationId xmlns:p14="http://schemas.microsoft.com/office/powerpoint/2010/main" val="491104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A937-0C51-468B-A4C2-C574F3926D8D}"/>
              </a:ext>
            </a:extLst>
          </p:cNvPr>
          <p:cNvSpPr>
            <a:spLocks noGrp="1"/>
          </p:cNvSpPr>
          <p:nvPr>
            <p:ph type="title"/>
          </p:nvPr>
        </p:nvSpPr>
        <p:spPr/>
        <p:txBody>
          <a:bodyPr/>
          <a:lstStyle/>
          <a:p>
            <a:pPr algn="ctr"/>
            <a:r>
              <a:rPr lang="en-US" dirty="0">
                <a:solidFill>
                  <a:schemeClr val="bg1"/>
                </a:solidFill>
              </a:rPr>
              <a:t>Battles of the Revolution</a:t>
            </a:r>
          </a:p>
        </p:txBody>
      </p:sp>
      <p:sp>
        <p:nvSpPr>
          <p:cNvPr id="3" name="Content Placeholder 2">
            <a:extLst>
              <a:ext uri="{FF2B5EF4-FFF2-40B4-BE49-F238E27FC236}">
                <a16:creationId xmlns:a16="http://schemas.microsoft.com/office/drawing/2014/main" id="{4C94F2A8-8187-4CAD-92A3-CF9293F2FB9B}"/>
              </a:ext>
            </a:extLst>
          </p:cNvPr>
          <p:cNvSpPr>
            <a:spLocks noGrp="1"/>
          </p:cNvSpPr>
          <p:nvPr>
            <p:ph idx="1"/>
          </p:nvPr>
        </p:nvSpPr>
        <p:spPr/>
        <p:txBody>
          <a:bodyPr/>
          <a:lstStyle/>
          <a:p>
            <a:pPr marL="0" indent="0">
              <a:buNone/>
            </a:pPr>
            <a:r>
              <a:rPr lang="en-US" b="1" u="sng" dirty="0">
                <a:solidFill>
                  <a:schemeClr val="bg1"/>
                </a:solidFill>
              </a:rPr>
              <a:t>Battle of Lexington &amp; Concord</a:t>
            </a:r>
            <a:r>
              <a:rPr lang="en-US" dirty="0">
                <a:solidFill>
                  <a:schemeClr val="bg1"/>
                </a:solidFill>
              </a:rPr>
              <a:t>, April 19, 1775 – “The Shot Heard Round the World.” The American Revolution begins in Massachusetts.</a:t>
            </a:r>
          </a:p>
          <a:p>
            <a:pPr marL="0" indent="0">
              <a:buNone/>
            </a:pPr>
            <a:r>
              <a:rPr lang="en-US" b="1" u="sng" dirty="0">
                <a:solidFill>
                  <a:schemeClr val="bg1"/>
                </a:solidFill>
              </a:rPr>
              <a:t>Battle of Trenton</a:t>
            </a:r>
            <a:r>
              <a:rPr lang="en-US" dirty="0">
                <a:solidFill>
                  <a:schemeClr val="bg1"/>
                </a:solidFill>
              </a:rPr>
              <a:t>, December 26, 1776 – Christmas surprise attack in New Jersey that boosted colonial morale.</a:t>
            </a:r>
          </a:p>
          <a:p>
            <a:pPr marL="0" indent="0">
              <a:buNone/>
            </a:pPr>
            <a:r>
              <a:rPr lang="en-US" b="1" u="sng" dirty="0">
                <a:solidFill>
                  <a:schemeClr val="bg1"/>
                </a:solidFill>
              </a:rPr>
              <a:t>Battle of Saratoga (1777)</a:t>
            </a:r>
            <a:r>
              <a:rPr lang="en-US" dirty="0">
                <a:solidFill>
                  <a:schemeClr val="bg1"/>
                </a:solidFill>
              </a:rPr>
              <a:t> – Turning Point American victory in New York that led to the Franco-American alliance.</a:t>
            </a:r>
          </a:p>
          <a:p>
            <a:pPr marL="0" indent="0">
              <a:buNone/>
            </a:pPr>
            <a:r>
              <a:rPr lang="en-US" b="1" u="sng" dirty="0">
                <a:solidFill>
                  <a:schemeClr val="bg1"/>
                </a:solidFill>
              </a:rPr>
              <a:t>Battle of Yorktown (1781)</a:t>
            </a:r>
            <a:r>
              <a:rPr lang="en-US" dirty="0">
                <a:solidFill>
                  <a:schemeClr val="bg1"/>
                </a:solidFill>
              </a:rPr>
              <a:t> – British are defeated and surrender at Yorktown, Virginia. The fighting is over.</a:t>
            </a:r>
          </a:p>
        </p:txBody>
      </p:sp>
      <p:pic>
        <p:nvPicPr>
          <p:cNvPr id="5" name="Picture 4">
            <a:extLst>
              <a:ext uri="{FF2B5EF4-FFF2-40B4-BE49-F238E27FC236}">
                <a16:creationId xmlns:a16="http://schemas.microsoft.com/office/drawing/2014/main" id="{81BD4831-1515-417E-9023-7C4B09457BEA}"/>
              </a:ext>
            </a:extLst>
          </p:cNvPr>
          <p:cNvPicPr>
            <a:picLocks noChangeAspect="1"/>
          </p:cNvPicPr>
          <p:nvPr/>
        </p:nvPicPr>
        <p:blipFill>
          <a:blip r:embed="rId2"/>
          <a:stretch>
            <a:fillRect/>
          </a:stretch>
        </p:blipFill>
        <p:spPr>
          <a:xfrm>
            <a:off x="979272" y="495597"/>
            <a:ext cx="1684030" cy="1064617"/>
          </a:xfrm>
          <a:prstGeom prst="rect">
            <a:avLst/>
          </a:prstGeom>
        </p:spPr>
      </p:pic>
      <p:pic>
        <p:nvPicPr>
          <p:cNvPr id="6" name="Picture 5">
            <a:extLst>
              <a:ext uri="{FF2B5EF4-FFF2-40B4-BE49-F238E27FC236}">
                <a16:creationId xmlns:a16="http://schemas.microsoft.com/office/drawing/2014/main" id="{C944FE39-B833-44DF-957B-5CF936EF172A}"/>
              </a:ext>
            </a:extLst>
          </p:cNvPr>
          <p:cNvPicPr>
            <a:picLocks noChangeAspect="1"/>
          </p:cNvPicPr>
          <p:nvPr/>
        </p:nvPicPr>
        <p:blipFill>
          <a:blip r:embed="rId3"/>
          <a:stretch>
            <a:fillRect/>
          </a:stretch>
        </p:blipFill>
        <p:spPr>
          <a:xfrm>
            <a:off x="9422947" y="426401"/>
            <a:ext cx="1993738" cy="1331755"/>
          </a:xfrm>
          <a:prstGeom prst="rect">
            <a:avLst/>
          </a:prstGeom>
        </p:spPr>
      </p:pic>
    </p:spTree>
    <p:extLst>
      <p:ext uri="{BB962C8B-B14F-4D97-AF65-F5344CB8AC3E}">
        <p14:creationId xmlns:p14="http://schemas.microsoft.com/office/powerpoint/2010/main" val="3666669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ADF2-DFD7-46CB-A588-E50248463D2E}"/>
              </a:ext>
            </a:extLst>
          </p:cNvPr>
          <p:cNvSpPr>
            <a:spLocks noGrp="1"/>
          </p:cNvSpPr>
          <p:nvPr>
            <p:ph type="title"/>
          </p:nvPr>
        </p:nvSpPr>
        <p:spPr/>
        <p:txBody>
          <a:bodyPr/>
          <a:lstStyle/>
          <a:p>
            <a:pPr algn="ctr"/>
            <a:r>
              <a:rPr lang="en-US" dirty="0">
                <a:solidFill>
                  <a:schemeClr val="bg1"/>
                </a:solidFill>
              </a:rPr>
              <a:t>Lexington &amp; Concord (1775)</a:t>
            </a:r>
          </a:p>
        </p:txBody>
      </p:sp>
      <p:graphicFrame>
        <p:nvGraphicFramePr>
          <p:cNvPr id="5" name="Content Placeholder 4">
            <a:extLst>
              <a:ext uri="{FF2B5EF4-FFF2-40B4-BE49-F238E27FC236}">
                <a16:creationId xmlns:a16="http://schemas.microsoft.com/office/drawing/2014/main" id="{38DAFA55-4AF9-4B5C-8EFA-84D842ED4E23}"/>
              </a:ext>
            </a:extLst>
          </p:cNvPr>
          <p:cNvGraphicFramePr>
            <a:graphicFrameLocks noGrp="1"/>
          </p:cNvGraphicFramePr>
          <p:nvPr>
            <p:ph idx="1"/>
            <p:extLst>
              <p:ext uri="{D42A27DB-BD31-4B8C-83A1-F6EECF244321}">
                <p14:modId xmlns:p14="http://schemas.microsoft.com/office/powerpoint/2010/main" val="3461781550"/>
              </p:ext>
            </p:extLst>
          </p:nvPr>
        </p:nvGraphicFramePr>
        <p:xfrm>
          <a:off x="838200" y="1825625"/>
          <a:ext cx="5074328" cy="4206240"/>
        </p:xfrm>
        <a:graphic>
          <a:graphicData uri="http://schemas.openxmlformats.org/drawingml/2006/table">
            <a:tbl>
              <a:tblPr firstRow="1" bandRow="1">
                <a:tableStyleId>{5C22544A-7EE6-4342-B048-85BDC9FD1C3A}</a:tableStyleId>
              </a:tblPr>
              <a:tblGrid>
                <a:gridCol w="5074328">
                  <a:extLst>
                    <a:ext uri="{9D8B030D-6E8A-4147-A177-3AD203B41FA5}">
                      <a16:colId xmlns:a16="http://schemas.microsoft.com/office/drawing/2014/main" val="1355095863"/>
                    </a:ext>
                  </a:extLst>
                </a:gridCol>
              </a:tblGrid>
              <a:tr h="4108150">
                <a:tc>
                  <a:txBody>
                    <a:bodyPr/>
                    <a:lstStyle/>
                    <a:p>
                      <a:pPr algn="ctr"/>
                      <a:r>
                        <a:rPr lang="en-US" dirty="0"/>
                        <a:t>Concord Hymn (1837)</a:t>
                      </a:r>
                    </a:p>
                    <a:p>
                      <a:r>
                        <a:rPr lang="en-US" sz="2800" dirty="0"/>
                        <a:t>By the rude bridge that arched the flood,</a:t>
                      </a:r>
                    </a:p>
                    <a:p>
                      <a:r>
                        <a:rPr lang="en-US" sz="2800" dirty="0"/>
                        <a:t>   Their flag to April’s breeze unfurled,</a:t>
                      </a:r>
                    </a:p>
                    <a:p>
                      <a:r>
                        <a:rPr lang="en-US" sz="2800" dirty="0"/>
                        <a:t>Here once the embattled farmers stood</a:t>
                      </a:r>
                    </a:p>
                    <a:p>
                      <a:r>
                        <a:rPr lang="en-US" sz="2800" dirty="0"/>
                        <a:t>   And fired </a:t>
                      </a:r>
                      <a:r>
                        <a:rPr lang="en-US" sz="2800" i="1" u="sng" dirty="0"/>
                        <a:t>the shot heard round the world</a:t>
                      </a:r>
                      <a:r>
                        <a:rPr lang="en-US" sz="2800" dirty="0"/>
                        <a:t>.</a:t>
                      </a:r>
                    </a:p>
                    <a:p>
                      <a:r>
                        <a:rPr lang="en-US" sz="2800" dirty="0"/>
                        <a:t>              - Ralph Waldo Emerson</a:t>
                      </a:r>
                    </a:p>
                  </a:txBody>
                  <a:tcPr/>
                </a:tc>
                <a:extLst>
                  <a:ext uri="{0D108BD9-81ED-4DB2-BD59-A6C34878D82A}">
                    <a16:rowId xmlns:a16="http://schemas.microsoft.com/office/drawing/2014/main" val="2551054748"/>
                  </a:ext>
                </a:extLst>
              </a:tr>
            </a:tbl>
          </a:graphicData>
        </a:graphic>
      </p:graphicFrame>
      <p:pic>
        <p:nvPicPr>
          <p:cNvPr id="4" name="Picture 3">
            <a:extLst>
              <a:ext uri="{FF2B5EF4-FFF2-40B4-BE49-F238E27FC236}">
                <a16:creationId xmlns:a16="http://schemas.microsoft.com/office/drawing/2014/main" id="{341851E2-0B4C-4ECD-8C4B-3274EF218440}"/>
              </a:ext>
            </a:extLst>
          </p:cNvPr>
          <p:cNvPicPr>
            <a:picLocks noChangeAspect="1"/>
          </p:cNvPicPr>
          <p:nvPr/>
        </p:nvPicPr>
        <p:blipFill>
          <a:blip r:embed="rId2"/>
          <a:stretch>
            <a:fillRect/>
          </a:stretch>
        </p:blipFill>
        <p:spPr>
          <a:xfrm>
            <a:off x="6096000" y="1980037"/>
            <a:ext cx="5724869" cy="3953738"/>
          </a:xfrm>
          <a:prstGeom prst="rect">
            <a:avLst/>
          </a:prstGeom>
        </p:spPr>
      </p:pic>
      <p:pic>
        <p:nvPicPr>
          <p:cNvPr id="6" name="Picture 5">
            <a:extLst>
              <a:ext uri="{FF2B5EF4-FFF2-40B4-BE49-F238E27FC236}">
                <a16:creationId xmlns:a16="http://schemas.microsoft.com/office/drawing/2014/main" id="{D2B90C47-3533-43E6-81B6-C717946CD6C7}"/>
              </a:ext>
            </a:extLst>
          </p:cNvPr>
          <p:cNvPicPr>
            <a:picLocks noChangeAspect="1"/>
          </p:cNvPicPr>
          <p:nvPr/>
        </p:nvPicPr>
        <p:blipFill>
          <a:blip r:embed="rId3"/>
          <a:stretch>
            <a:fillRect/>
          </a:stretch>
        </p:blipFill>
        <p:spPr>
          <a:xfrm flipH="1">
            <a:off x="9542518" y="282489"/>
            <a:ext cx="2278351" cy="1283471"/>
          </a:xfrm>
          <a:prstGeom prst="rect">
            <a:avLst/>
          </a:prstGeom>
        </p:spPr>
      </p:pic>
    </p:spTree>
    <p:extLst>
      <p:ext uri="{BB962C8B-B14F-4D97-AF65-F5344CB8AC3E}">
        <p14:creationId xmlns:p14="http://schemas.microsoft.com/office/powerpoint/2010/main" val="1035637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93FD-0B10-4A4F-9A38-0A33B56B0C61}"/>
              </a:ext>
            </a:extLst>
          </p:cNvPr>
          <p:cNvSpPr>
            <a:spLocks noGrp="1"/>
          </p:cNvSpPr>
          <p:nvPr>
            <p:ph type="title"/>
          </p:nvPr>
        </p:nvSpPr>
        <p:spPr/>
        <p:txBody>
          <a:bodyPr/>
          <a:lstStyle/>
          <a:p>
            <a:pPr algn="ctr"/>
            <a:r>
              <a:rPr lang="en-US" dirty="0">
                <a:solidFill>
                  <a:schemeClr val="bg1"/>
                </a:solidFill>
              </a:rPr>
              <a:t>Battle of Trenton (1776)</a:t>
            </a:r>
          </a:p>
        </p:txBody>
      </p:sp>
      <p:pic>
        <p:nvPicPr>
          <p:cNvPr id="4" name="Content Placeholder 3">
            <a:extLst>
              <a:ext uri="{FF2B5EF4-FFF2-40B4-BE49-F238E27FC236}">
                <a16:creationId xmlns:a16="http://schemas.microsoft.com/office/drawing/2014/main" id="{4DDE4E10-6B8F-4CC0-8617-89DDB227C303}"/>
              </a:ext>
            </a:extLst>
          </p:cNvPr>
          <p:cNvPicPr>
            <a:picLocks noGrp="1" noChangeAspect="1"/>
          </p:cNvPicPr>
          <p:nvPr>
            <p:ph idx="1"/>
          </p:nvPr>
        </p:nvPicPr>
        <p:blipFill>
          <a:blip r:embed="rId2"/>
          <a:stretch>
            <a:fillRect/>
          </a:stretch>
        </p:blipFill>
        <p:spPr>
          <a:xfrm>
            <a:off x="1535837" y="1538576"/>
            <a:ext cx="8663363" cy="5075287"/>
          </a:xfrm>
          <a:prstGeom prst="rect">
            <a:avLst/>
          </a:prstGeom>
        </p:spPr>
      </p:pic>
    </p:spTree>
    <p:extLst>
      <p:ext uri="{BB962C8B-B14F-4D97-AF65-F5344CB8AC3E}">
        <p14:creationId xmlns:p14="http://schemas.microsoft.com/office/powerpoint/2010/main" val="2618528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C54B-A659-467A-9ADC-B07FFEDC601B}"/>
              </a:ext>
            </a:extLst>
          </p:cNvPr>
          <p:cNvSpPr>
            <a:spLocks noGrp="1"/>
          </p:cNvSpPr>
          <p:nvPr>
            <p:ph type="title"/>
          </p:nvPr>
        </p:nvSpPr>
        <p:spPr/>
        <p:txBody>
          <a:bodyPr/>
          <a:lstStyle/>
          <a:p>
            <a:pPr algn="ctr"/>
            <a:r>
              <a:rPr lang="en-US" dirty="0">
                <a:solidFill>
                  <a:schemeClr val="bg1"/>
                </a:solidFill>
              </a:rPr>
              <a:t>Battle of Saratoga (1777)</a:t>
            </a:r>
          </a:p>
        </p:txBody>
      </p:sp>
      <p:pic>
        <p:nvPicPr>
          <p:cNvPr id="4" name="Content Placeholder 3">
            <a:extLst>
              <a:ext uri="{FF2B5EF4-FFF2-40B4-BE49-F238E27FC236}">
                <a16:creationId xmlns:a16="http://schemas.microsoft.com/office/drawing/2014/main" id="{11279E30-829C-48EA-AAB1-3467C0447FB1}"/>
              </a:ext>
            </a:extLst>
          </p:cNvPr>
          <p:cNvPicPr>
            <a:picLocks noGrp="1" noChangeAspect="1"/>
          </p:cNvPicPr>
          <p:nvPr>
            <p:ph idx="1"/>
          </p:nvPr>
        </p:nvPicPr>
        <p:blipFill>
          <a:blip r:embed="rId2"/>
          <a:stretch>
            <a:fillRect/>
          </a:stretch>
        </p:blipFill>
        <p:spPr>
          <a:xfrm>
            <a:off x="838200" y="2029619"/>
            <a:ext cx="10515600" cy="3943350"/>
          </a:xfrm>
          <a:prstGeom prst="rect">
            <a:avLst/>
          </a:prstGeom>
        </p:spPr>
      </p:pic>
    </p:spTree>
    <p:extLst>
      <p:ext uri="{BB962C8B-B14F-4D97-AF65-F5344CB8AC3E}">
        <p14:creationId xmlns:p14="http://schemas.microsoft.com/office/powerpoint/2010/main" val="2869130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F1831-37A0-4C50-A05E-B0F221D5762A}"/>
              </a:ext>
            </a:extLst>
          </p:cNvPr>
          <p:cNvSpPr>
            <a:spLocks noGrp="1"/>
          </p:cNvSpPr>
          <p:nvPr>
            <p:ph type="title"/>
          </p:nvPr>
        </p:nvSpPr>
        <p:spPr/>
        <p:txBody>
          <a:bodyPr/>
          <a:lstStyle/>
          <a:p>
            <a:pPr algn="ctr"/>
            <a:r>
              <a:rPr lang="en-US" dirty="0">
                <a:solidFill>
                  <a:schemeClr val="bg1"/>
                </a:solidFill>
              </a:rPr>
              <a:t>Battle of Yorktown (1781)</a:t>
            </a:r>
          </a:p>
        </p:txBody>
      </p:sp>
      <p:pic>
        <p:nvPicPr>
          <p:cNvPr id="4" name="Content Placeholder 3">
            <a:extLst>
              <a:ext uri="{FF2B5EF4-FFF2-40B4-BE49-F238E27FC236}">
                <a16:creationId xmlns:a16="http://schemas.microsoft.com/office/drawing/2014/main" id="{0799A7A0-4123-418D-B8CA-9D206FD6B632}"/>
              </a:ext>
            </a:extLst>
          </p:cNvPr>
          <p:cNvPicPr>
            <a:picLocks noGrp="1" noChangeAspect="1"/>
          </p:cNvPicPr>
          <p:nvPr>
            <p:ph idx="1"/>
          </p:nvPr>
        </p:nvPicPr>
        <p:blipFill>
          <a:blip r:embed="rId2"/>
          <a:stretch>
            <a:fillRect/>
          </a:stretch>
        </p:blipFill>
        <p:spPr>
          <a:xfrm>
            <a:off x="5306714" y="1690687"/>
            <a:ext cx="6672489" cy="4399395"/>
          </a:xfrm>
          <a:prstGeom prst="rect">
            <a:avLst/>
          </a:prstGeom>
        </p:spPr>
      </p:pic>
      <p:pic>
        <p:nvPicPr>
          <p:cNvPr id="5" name="Picture 4">
            <a:extLst>
              <a:ext uri="{FF2B5EF4-FFF2-40B4-BE49-F238E27FC236}">
                <a16:creationId xmlns:a16="http://schemas.microsoft.com/office/drawing/2014/main" id="{C2D5BA73-F474-4A56-B239-B69CB465D42D}"/>
              </a:ext>
            </a:extLst>
          </p:cNvPr>
          <p:cNvPicPr>
            <a:picLocks noChangeAspect="1"/>
          </p:cNvPicPr>
          <p:nvPr/>
        </p:nvPicPr>
        <p:blipFill>
          <a:blip r:embed="rId3"/>
          <a:stretch>
            <a:fillRect/>
          </a:stretch>
        </p:blipFill>
        <p:spPr>
          <a:xfrm>
            <a:off x="212797" y="1690687"/>
            <a:ext cx="4876800" cy="4399394"/>
          </a:xfrm>
          <a:prstGeom prst="rect">
            <a:avLst/>
          </a:prstGeom>
        </p:spPr>
      </p:pic>
      <p:pic>
        <p:nvPicPr>
          <p:cNvPr id="3" name="Picture 2">
            <a:extLst>
              <a:ext uri="{FF2B5EF4-FFF2-40B4-BE49-F238E27FC236}">
                <a16:creationId xmlns:a16="http://schemas.microsoft.com/office/drawing/2014/main" id="{542911C4-8B07-4FFC-9864-3CE09A69598B}"/>
              </a:ext>
            </a:extLst>
          </p:cNvPr>
          <p:cNvPicPr>
            <a:picLocks noChangeAspect="1"/>
          </p:cNvPicPr>
          <p:nvPr/>
        </p:nvPicPr>
        <p:blipFill>
          <a:blip r:embed="rId4"/>
          <a:stretch>
            <a:fillRect/>
          </a:stretch>
        </p:blipFill>
        <p:spPr>
          <a:xfrm>
            <a:off x="1112159" y="259671"/>
            <a:ext cx="900113" cy="1271588"/>
          </a:xfrm>
          <a:prstGeom prst="rect">
            <a:avLst/>
          </a:prstGeom>
        </p:spPr>
      </p:pic>
      <p:pic>
        <p:nvPicPr>
          <p:cNvPr id="6" name="Picture 5">
            <a:extLst>
              <a:ext uri="{FF2B5EF4-FFF2-40B4-BE49-F238E27FC236}">
                <a16:creationId xmlns:a16="http://schemas.microsoft.com/office/drawing/2014/main" id="{D2E854F8-5EBA-4893-865D-EC2630E0A1CA}"/>
              </a:ext>
            </a:extLst>
          </p:cNvPr>
          <p:cNvPicPr>
            <a:picLocks noChangeAspect="1"/>
          </p:cNvPicPr>
          <p:nvPr/>
        </p:nvPicPr>
        <p:blipFill>
          <a:blip r:embed="rId5"/>
          <a:stretch>
            <a:fillRect/>
          </a:stretch>
        </p:blipFill>
        <p:spPr>
          <a:xfrm>
            <a:off x="9782914" y="365124"/>
            <a:ext cx="1465093" cy="1061629"/>
          </a:xfrm>
          <a:prstGeom prst="rect">
            <a:avLst/>
          </a:prstGeom>
        </p:spPr>
      </p:pic>
    </p:spTree>
    <p:extLst>
      <p:ext uri="{BB962C8B-B14F-4D97-AF65-F5344CB8AC3E}">
        <p14:creationId xmlns:p14="http://schemas.microsoft.com/office/powerpoint/2010/main" val="3194160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48CD-6F72-4317-A004-57EE5E7E6B51}"/>
              </a:ext>
            </a:extLst>
          </p:cNvPr>
          <p:cNvSpPr>
            <a:spLocks noGrp="1"/>
          </p:cNvSpPr>
          <p:nvPr>
            <p:ph type="title"/>
          </p:nvPr>
        </p:nvSpPr>
        <p:spPr/>
        <p:txBody>
          <a:bodyPr/>
          <a:lstStyle/>
          <a:p>
            <a:pPr algn="ctr"/>
            <a:r>
              <a:rPr lang="en-US" dirty="0">
                <a:solidFill>
                  <a:schemeClr val="bg1"/>
                </a:solidFill>
              </a:rPr>
              <a:t>Treaty of Paris (1783)</a:t>
            </a:r>
          </a:p>
        </p:txBody>
      </p:sp>
      <p:sp>
        <p:nvSpPr>
          <p:cNvPr id="3" name="Content Placeholder 2">
            <a:extLst>
              <a:ext uri="{FF2B5EF4-FFF2-40B4-BE49-F238E27FC236}">
                <a16:creationId xmlns:a16="http://schemas.microsoft.com/office/drawing/2014/main" id="{1028B312-931D-44EF-8DEA-FA6D1B0436B8}"/>
              </a:ext>
            </a:extLst>
          </p:cNvPr>
          <p:cNvSpPr>
            <a:spLocks noGrp="1"/>
          </p:cNvSpPr>
          <p:nvPr>
            <p:ph idx="1"/>
          </p:nvPr>
        </p:nvSpPr>
        <p:spPr/>
        <p:txBody>
          <a:bodyPr/>
          <a:lstStyle/>
          <a:p>
            <a:pPr marL="0" indent="0">
              <a:buNone/>
            </a:pPr>
            <a:r>
              <a:rPr lang="en-US" dirty="0">
                <a:solidFill>
                  <a:schemeClr val="bg1"/>
                </a:solidFill>
              </a:rPr>
              <a:t>With the end of fighting at Yorktown, Virginia in 1781; time was needed to draw up the terms of peace between England and the United States. The Treaty was signed in Paris.</a:t>
            </a:r>
          </a:p>
          <a:p>
            <a:r>
              <a:rPr lang="en-US" dirty="0">
                <a:solidFill>
                  <a:schemeClr val="bg1"/>
                </a:solidFill>
              </a:rPr>
              <a:t>England officially recognizes American independence and American sovereignty.</a:t>
            </a:r>
          </a:p>
          <a:p>
            <a:r>
              <a:rPr lang="en-US" dirty="0">
                <a:solidFill>
                  <a:schemeClr val="bg1"/>
                </a:solidFill>
              </a:rPr>
              <a:t>The United States received all land east of the Mississippi River.</a:t>
            </a:r>
          </a:p>
        </p:txBody>
      </p:sp>
      <p:pic>
        <p:nvPicPr>
          <p:cNvPr id="4" name="Picture 3">
            <a:extLst>
              <a:ext uri="{FF2B5EF4-FFF2-40B4-BE49-F238E27FC236}">
                <a16:creationId xmlns:a16="http://schemas.microsoft.com/office/drawing/2014/main" id="{5E2E9464-BEE6-4DD1-80E1-BFE5DAB9EC52}"/>
              </a:ext>
            </a:extLst>
          </p:cNvPr>
          <p:cNvPicPr>
            <a:picLocks noChangeAspect="1"/>
          </p:cNvPicPr>
          <p:nvPr/>
        </p:nvPicPr>
        <p:blipFill>
          <a:blip r:embed="rId2"/>
          <a:stretch>
            <a:fillRect/>
          </a:stretch>
        </p:blipFill>
        <p:spPr>
          <a:xfrm>
            <a:off x="6485514" y="4605223"/>
            <a:ext cx="3239789" cy="2051866"/>
          </a:xfrm>
          <a:prstGeom prst="rect">
            <a:avLst/>
          </a:prstGeom>
        </p:spPr>
      </p:pic>
      <p:pic>
        <p:nvPicPr>
          <p:cNvPr id="5" name="Picture 4">
            <a:extLst>
              <a:ext uri="{FF2B5EF4-FFF2-40B4-BE49-F238E27FC236}">
                <a16:creationId xmlns:a16="http://schemas.microsoft.com/office/drawing/2014/main" id="{6EF399DC-A10F-469B-860F-1B9F29BA16E5}"/>
              </a:ext>
            </a:extLst>
          </p:cNvPr>
          <p:cNvPicPr>
            <a:picLocks noChangeAspect="1"/>
          </p:cNvPicPr>
          <p:nvPr/>
        </p:nvPicPr>
        <p:blipFill>
          <a:blip r:embed="rId3"/>
          <a:stretch>
            <a:fillRect/>
          </a:stretch>
        </p:blipFill>
        <p:spPr>
          <a:xfrm>
            <a:off x="2328448" y="4605222"/>
            <a:ext cx="3957035" cy="2077443"/>
          </a:xfrm>
          <a:prstGeom prst="rect">
            <a:avLst/>
          </a:prstGeom>
        </p:spPr>
      </p:pic>
      <p:pic>
        <p:nvPicPr>
          <p:cNvPr id="6" name="Picture 5">
            <a:extLst>
              <a:ext uri="{FF2B5EF4-FFF2-40B4-BE49-F238E27FC236}">
                <a16:creationId xmlns:a16="http://schemas.microsoft.com/office/drawing/2014/main" id="{19263242-F16A-4164-A349-D51A3511EF39}"/>
              </a:ext>
            </a:extLst>
          </p:cNvPr>
          <p:cNvPicPr>
            <a:picLocks noChangeAspect="1"/>
          </p:cNvPicPr>
          <p:nvPr/>
        </p:nvPicPr>
        <p:blipFill>
          <a:blip r:embed="rId4"/>
          <a:stretch>
            <a:fillRect/>
          </a:stretch>
        </p:blipFill>
        <p:spPr>
          <a:xfrm>
            <a:off x="9571470" y="361218"/>
            <a:ext cx="1161634" cy="1239076"/>
          </a:xfrm>
          <a:prstGeom prst="rect">
            <a:avLst/>
          </a:prstGeom>
        </p:spPr>
      </p:pic>
      <p:pic>
        <p:nvPicPr>
          <p:cNvPr id="7" name="Picture 6">
            <a:extLst>
              <a:ext uri="{FF2B5EF4-FFF2-40B4-BE49-F238E27FC236}">
                <a16:creationId xmlns:a16="http://schemas.microsoft.com/office/drawing/2014/main" id="{FB7FC02D-42A4-4D79-9B6E-F22B86008DE4}"/>
              </a:ext>
            </a:extLst>
          </p:cNvPr>
          <p:cNvPicPr>
            <a:picLocks noChangeAspect="1"/>
          </p:cNvPicPr>
          <p:nvPr/>
        </p:nvPicPr>
        <p:blipFill>
          <a:blip r:embed="rId4"/>
          <a:stretch>
            <a:fillRect/>
          </a:stretch>
        </p:blipFill>
        <p:spPr>
          <a:xfrm>
            <a:off x="1679221" y="361219"/>
            <a:ext cx="1161634" cy="1239076"/>
          </a:xfrm>
          <a:prstGeom prst="rect">
            <a:avLst/>
          </a:prstGeom>
        </p:spPr>
      </p:pic>
    </p:spTree>
    <p:extLst>
      <p:ext uri="{BB962C8B-B14F-4D97-AF65-F5344CB8AC3E}">
        <p14:creationId xmlns:p14="http://schemas.microsoft.com/office/powerpoint/2010/main" val="95598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9795-32A0-41DE-B61C-D60F8C1A080E}"/>
              </a:ext>
            </a:extLst>
          </p:cNvPr>
          <p:cNvSpPr>
            <a:spLocks noGrp="1"/>
          </p:cNvSpPr>
          <p:nvPr>
            <p:ph type="title"/>
          </p:nvPr>
        </p:nvSpPr>
        <p:spPr/>
        <p:txBody>
          <a:bodyPr/>
          <a:lstStyle/>
          <a:p>
            <a:pPr algn="ctr"/>
            <a:r>
              <a:rPr lang="en-US" dirty="0">
                <a:solidFill>
                  <a:schemeClr val="bg1"/>
                </a:solidFill>
              </a:rPr>
              <a:t>Treaty of Paris (1783)</a:t>
            </a:r>
          </a:p>
        </p:txBody>
      </p:sp>
      <p:pic>
        <p:nvPicPr>
          <p:cNvPr id="4" name="Content Placeholder 3">
            <a:extLst>
              <a:ext uri="{FF2B5EF4-FFF2-40B4-BE49-F238E27FC236}">
                <a16:creationId xmlns:a16="http://schemas.microsoft.com/office/drawing/2014/main" id="{AF81BA77-C6D2-4516-A472-0E69F51CB520}"/>
              </a:ext>
            </a:extLst>
          </p:cNvPr>
          <p:cNvPicPr>
            <a:picLocks noGrp="1" noChangeAspect="1"/>
          </p:cNvPicPr>
          <p:nvPr>
            <p:ph idx="1"/>
          </p:nvPr>
        </p:nvPicPr>
        <p:blipFill>
          <a:blip r:embed="rId2"/>
          <a:stretch>
            <a:fillRect/>
          </a:stretch>
        </p:blipFill>
        <p:spPr>
          <a:xfrm>
            <a:off x="515350" y="1548644"/>
            <a:ext cx="5503695" cy="5100728"/>
          </a:xfrm>
          <a:prstGeom prst="rect">
            <a:avLst/>
          </a:prstGeom>
        </p:spPr>
      </p:pic>
      <p:pic>
        <p:nvPicPr>
          <p:cNvPr id="5" name="Picture 4">
            <a:extLst>
              <a:ext uri="{FF2B5EF4-FFF2-40B4-BE49-F238E27FC236}">
                <a16:creationId xmlns:a16="http://schemas.microsoft.com/office/drawing/2014/main" id="{BE1B007A-F6D2-4058-82B2-B3BF5B2120F9}"/>
              </a:ext>
            </a:extLst>
          </p:cNvPr>
          <p:cNvPicPr>
            <a:picLocks noChangeAspect="1"/>
          </p:cNvPicPr>
          <p:nvPr/>
        </p:nvPicPr>
        <p:blipFill>
          <a:blip r:embed="rId3"/>
          <a:stretch>
            <a:fillRect/>
          </a:stretch>
        </p:blipFill>
        <p:spPr>
          <a:xfrm>
            <a:off x="6504021" y="1548644"/>
            <a:ext cx="4364803" cy="5100729"/>
          </a:xfrm>
          <a:prstGeom prst="rect">
            <a:avLst/>
          </a:prstGeom>
        </p:spPr>
      </p:pic>
      <p:pic>
        <p:nvPicPr>
          <p:cNvPr id="3" name="Picture 2">
            <a:extLst>
              <a:ext uri="{FF2B5EF4-FFF2-40B4-BE49-F238E27FC236}">
                <a16:creationId xmlns:a16="http://schemas.microsoft.com/office/drawing/2014/main" id="{678B6024-F674-42C7-A22F-43114B03156D}"/>
              </a:ext>
            </a:extLst>
          </p:cNvPr>
          <p:cNvPicPr>
            <a:picLocks noChangeAspect="1"/>
          </p:cNvPicPr>
          <p:nvPr/>
        </p:nvPicPr>
        <p:blipFill>
          <a:blip r:embed="rId4"/>
          <a:stretch>
            <a:fillRect/>
          </a:stretch>
        </p:blipFill>
        <p:spPr>
          <a:xfrm>
            <a:off x="9287384" y="290250"/>
            <a:ext cx="948570" cy="1011808"/>
          </a:xfrm>
          <a:prstGeom prst="rect">
            <a:avLst/>
          </a:prstGeom>
        </p:spPr>
      </p:pic>
      <p:pic>
        <p:nvPicPr>
          <p:cNvPr id="6" name="Picture 5">
            <a:extLst>
              <a:ext uri="{FF2B5EF4-FFF2-40B4-BE49-F238E27FC236}">
                <a16:creationId xmlns:a16="http://schemas.microsoft.com/office/drawing/2014/main" id="{7E2EC2BA-8AE6-41EC-801D-038FE29AB916}"/>
              </a:ext>
            </a:extLst>
          </p:cNvPr>
          <p:cNvPicPr>
            <a:picLocks noChangeAspect="1"/>
          </p:cNvPicPr>
          <p:nvPr/>
        </p:nvPicPr>
        <p:blipFill>
          <a:blip r:embed="rId4"/>
          <a:stretch>
            <a:fillRect/>
          </a:stretch>
        </p:blipFill>
        <p:spPr>
          <a:xfrm>
            <a:off x="1688098" y="290250"/>
            <a:ext cx="948570" cy="1011808"/>
          </a:xfrm>
          <a:prstGeom prst="rect">
            <a:avLst/>
          </a:prstGeom>
        </p:spPr>
      </p:pic>
    </p:spTree>
    <p:extLst>
      <p:ext uri="{BB962C8B-B14F-4D97-AF65-F5344CB8AC3E}">
        <p14:creationId xmlns:p14="http://schemas.microsoft.com/office/powerpoint/2010/main" val="2760224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DDF8-DDBB-475F-B607-DA73F4E7CBEF}"/>
              </a:ext>
            </a:extLst>
          </p:cNvPr>
          <p:cNvSpPr>
            <a:spLocks noGrp="1"/>
          </p:cNvSpPr>
          <p:nvPr>
            <p:ph type="title"/>
          </p:nvPr>
        </p:nvSpPr>
        <p:spPr/>
        <p:txBody>
          <a:bodyPr/>
          <a:lstStyle/>
          <a:p>
            <a:pPr algn="ctr"/>
            <a:r>
              <a:rPr lang="en-US" dirty="0">
                <a:solidFill>
                  <a:schemeClr val="bg1"/>
                </a:solidFill>
              </a:rPr>
              <a:t>The United States of America</a:t>
            </a:r>
            <a:br>
              <a:rPr lang="en-US" dirty="0">
                <a:solidFill>
                  <a:schemeClr val="bg1"/>
                </a:solidFill>
              </a:rPr>
            </a:br>
            <a:r>
              <a:rPr lang="en-US" dirty="0">
                <a:solidFill>
                  <a:schemeClr val="bg1"/>
                </a:solidFill>
              </a:rPr>
              <a:t>Independence Achieved</a:t>
            </a:r>
          </a:p>
        </p:txBody>
      </p:sp>
      <p:pic>
        <p:nvPicPr>
          <p:cNvPr id="4" name="Content Placeholder 3">
            <a:extLst>
              <a:ext uri="{FF2B5EF4-FFF2-40B4-BE49-F238E27FC236}">
                <a16:creationId xmlns:a16="http://schemas.microsoft.com/office/drawing/2014/main" id="{E32B0D7F-C3A3-430E-A7C2-AF8824F3DD52}"/>
              </a:ext>
            </a:extLst>
          </p:cNvPr>
          <p:cNvPicPr>
            <a:picLocks noGrp="1" noChangeAspect="1"/>
          </p:cNvPicPr>
          <p:nvPr>
            <p:ph idx="1"/>
          </p:nvPr>
        </p:nvPicPr>
        <p:blipFill>
          <a:blip r:embed="rId2"/>
          <a:stretch>
            <a:fillRect/>
          </a:stretch>
        </p:blipFill>
        <p:spPr>
          <a:xfrm>
            <a:off x="1962229" y="1825625"/>
            <a:ext cx="8267542" cy="4351338"/>
          </a:xfrm>
          <a:prstGeom prst="rect">
            <a:avLst/>
          </a:prstGeom>
        </p:spPr>
      </p:pic>
    </p:spTree>
    <p:extLst>
      <p:ext uri="{BB962C8B-B14F-4D97-AF65-F5344CB8AC3E}">
        <p14:creationId xmlns:p14="http://schemas.microsoft.com/office/powerpoint/2010/main" val="1973061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1E669-7EF1-4C98-911F-9F6C7340829F}"/>
              </a:ext>
            </a:extLst>
          </p:cNvPr>
          <p:cNvSpPr>
            <a:spLocks noGrp="1"/>
          </p:cNvSpPr>
          <p:nvPr>
            <p:ph type="title"/>
          </p:nvPr>
        </p:nvSpPr>
        <p:spPr/>
        <p:txBody>
          <a:bodyPr/>
          <a:lstStyle/>
          <a:p>
            <a:pPr algn="ctr"/>
            <a:r>
              <a:rPr lang="en-US" dirty="0">
                <a:solidFill>
                  <a:schemeClr val="bg2"/>
                </a:solidFill>
              </a:rPr>
              <a:t>Native Americans</a:t>
            </a:r>
          </a:p>
        </p:txBody>
      </p:sp>
      <p:sp>
        <p:nvSpPr>
          <p:cNvPr id="3" name="Content Placeholder 2">
            <a:extLst>
              <a:ext uri="{FF2B5EF4-FFF2-40B4-BE49-F238E27FC236}">
                <a16:creationId xmlns:a16="http://schemas.microsoft.com/office/drawing/2014/main" id="{7E9156DA-9ADB-4E66-9AFE-342510CAB3BD}"/>
              </a:ext>
            </a:extLst>
          </p:cNvPr>
          <p:cNvSpPr>
            <a:spLocks noGrp="1"/>
          </p:cNvSpPr>
          <p:nvPr>
            <p:ph idx="1"/>
          </p:nvPr>
        </p:nvSpPr>
        <p:spPr>
          <a:xfrm>
            <a:off x="838200" y="1825625"/>
            <a:ext cx="10515600" cy="4351338"/>
          </a:xfrm>
        </p:spPr>
        <p:txBody>
          <a:bodyPr>
            <a:normAutofit fontScale="92500"/>
          </a:bodyPr>
          <a:lstStyle/>
          <a:p>
            <a:pPr marL="0" indent="0">
              <a:buNone/>
            </a:pPr>
            <a:r>
              <a:rPr lang="en-US" dirty="0">
                <a:solidFill>
                  <a:schemeClr val="bg2"/>
                </a:solidFill>
              </a:rPr>
              <a:t>Thousands of native indigenous tribes settled the Americas and lived based on the geographic features of the lands. Some of these tribes included:</a:t>
            </a:r>
          </a:p>
          <a:p>
            <a:r>
              <a:rPr lang="en-US" dirty="0">
                <a:solidFill>
                  <a:schemeClr val="bg2"/>
                </a:solidFill>
              </a:rPr>
              <a:t>Aztecs</a:t>
            </a:r>
          </a:p>
          <a:p>
            <a:r>
              <a:rPr lang="en-US" dirty="0">
                <a:solidFill>
                  <a:schemeClr val="bg2"/>
                </a:solidFill>
              </a:rPr>
              <a:t>Mayans				</a:t>
            </a:r>
          </a:p>
          <a:p>
            <a:r>
              <a:rPr lang="en-US" dirty="0">
                <a:solidFill>
                  <a:schemeClr val="bg2"/>
                </a:solidFill>
              </a:rPr>
              <a:t>Incas</a:t>
            </a:r>
          </a:p>
          <a:p>
            <a:r>
              <a:rPr lang="en-US" dirty="0">
                <a:solidFill>
                  <a:schemeClr val="bg2"/>
                </a:solidFill>
              </a:rPr>
              <a:t>Iroquois</a:t>
            </a:r>
          </a:p>
          <a:p>
            <a:r>
              <a:rPr lang="en-US" dirty="0">
                <a:solidFill>
                  <a:schemeClr val="bg2"/>
                </a:solidFill>
              </a:rPr>
              <a:t>Hurons</a:t>
            </a:r>
          </a:p>
          <a:p>
            <a:r>
              <a:rPr lang="en-US" dirty="0" err="1">
                <a:solidFill>
                  <a:schemeClr val="bg2"/>
                </a:solidFill>
              </a:rPr>
              <a:t>Arawaks</a:t>
            </a:r>
            <a:endParaRPr lang="en-US" dirty="0">
              <a:solidFill>
                <a:schemeClr val="bg2"/>
              </a:solidFill>
            </a:endParaRPr>
          </a:p>
          <a:p>
            <a:r>
              <a:rPr lang="en-US" dirty="0" err="1">
                <a:solidFill>
                  <a:schemeClr val="bg2"/>
                </a:solidFill>
              </a:rPr>
              <a:t>Tainos</a:t>
            </a:r>
            <a:endParaRPr lang="en-US" dirty="0">
              <a:solidFill>
                <a:schemeClr val="bg2"/>
              </a:solidFill>
            </a:endParaRPr>
          </a:p>
        </p:txBody>
      </p:sp>
      <p:pic>
        <p:nvPicPr>
          <p:cNvPr id="9" name="Picture 8">
            <a:extLst>
              <a:ext uri="{FF2B5EF4-FFF2-40B4-BE49-F238E27FC236}">
                <a16:creationId xmlns:a16="http://schemas.microsoft.com/office/drawing/2014/main" id="{99B84E92-40F4-457A-9ED4-EF475EF0B873}"/>
              </a:ext>
            </a:extLst>
          </p:cNvPr>
          <p:cNvPicPr>
            <a:picLocks noChangeAspect="1"/>
          </p:cNvPicPr>
          <p:nvPr/>
        </p:nvPicPr>
        <p:blipFill>
          <a:blip r:embed="rId2"/>
          <a:stretch>
            <a:fillRect/>
          </a:stretch>
        </p:blipFill>
        <p:spPr>
          <a:xfrm>
            <a:off x="8386895" y="4719809"/>
            <a:ext cx="3000111" cy="1921780"/>
          </a:xfrm>
          <a:prstGeom prst="rect">
            <a:avLst/>
          </a:prstGeom>
        </p:spPr>
      </p:pic>
      <p:pic>
        <p:nvPicPr>
          <p:cNvPr id="10" name="Picture 9">
            <a:extLst>
              <a:ext uri="{FF2B5EF4-FFF2-40B4-BE49-F238E27FC236}">
                <a16:creationId xmlns:a16="http://schemas.microsoft.com/office/drawing/2014/main" id="{CCA70A56-9D96-4331-829B-3E6D76DBCD93}"/>
              </a:ext>
            </a:extLst>
          </p:cNvPr>
          <p:cNvPicPr>
            <a:picLocks noChangeAspect="1"/>
          </p:cNvPicPr>
          <p:nvPr/>
        </p:nvPicPr>
        <p:blipFill>
          <a:blip r:embed="rId3"/>
          <a:stretch>
            <a:fillRect/>
          </a:stretch>
        </p:blipFill>
        <p:spPr>
          <a:xfrm>
            <a:off x="5086868" y="3539615"/>
            <a:ext cx="3333232" cy="2238375"/>
          </a:xfrm>
          <a:prstGeom prst="rect">
            <a:avLst/>
          </a:prstGeom>
        </p:spPr>
      </p:pic>
      <p:pic>
        <p:nvPicPr>
          <p:cNvPr id="11" name="Picture 10">
            <a:extLst>
              <a:ext uri="{FF2B5EF4-FFF2-40B4-BE49-F238E27FC236}">
                <a16:creationId xmlns:a16="http://schemas.microsoft.com/office/drawing/2014/main" id="{6ECECF12-0B24-4696-A9D8-10322DE46958}"/>
              </a:ext>
            </a:extLst>
          </p:cNvPr>
          <p:cNvPicPr>
            <a:picLocks noChangeAspect="1"/>
          </p:cNvPicPr>
          <p:nvPr/>
        </p:nvPicPr>
        <p:blipFill>
          <a:blip r:embed="rId4"/>
          <a:stretch>
            <a:fillRect/>
          </a:stretch>
        </p:blipFill>
        <p:spPr>
          <a:xfrm>
            <a:off x="9020176" y="268287"/>
            <a:ext cx="2185426" cy="1519237"/>
          </a:xfrm>
          <a:prstGeom prst="rect">
            <a:avLst/>
          </a:prstGeom>
        </p:spPr>
      </p:pic>
      <p:pic>
        <p:nvPicPr>
          <p:cNvPr id="12" name="Picture 11">
            <a:extLst>
              <a:ext uri="{FF2B5EF4-FFF2-40B4-BE49-F238E27FC236}">
                <a16:creationId xmlns:a16="http://schemas.microsoft.com/office/drawing/2014/main" id="{07F836D7-4EB2-4392-89DD-8CE4D3FD9122}"/>
              </a:ext>
            </a:extLst>
          </p:cNvPr>
          <p:cNvPicPr>
            <a:picLocks noChangeAspect="1"/>
          </p:cNvPicPr>
          <p:nvPr/>
        </p:nvPicPr>
        <p:blipFill>
          <a:blip r:embed="rId5"/>
          <a:stretch>
            <a:fillRect/>
          </a:stretch>
        </p:blipFill>
        <p:spPr>
          <a:xfrm>
            <a:off x="2819400" y="2809366"/>
            <a:ext cx="2667000" cy="1714500"/>
          </a:xfrm>
          <a:prstGeom prst="rect">
            <a:avLst/>
          </a:prstGeom>
        </p:spPr>
      </p:pic>
      <p:pic>
        <p:nvPicPr>
          <p:cNvPr id="13" name="Picture 12">
            <a:extLst>
              <a:ext uri="{FF2B5EF4-FFF2-40B4-BE49-F238E27FC236}">
                <a16:creationId xmlns:a16="http://schemas.microsoft.com/office/drawing/2014/main" id="{1E3E3703-159F-4683-86D4-FA1EB9B0AF31}"/>
              </a:ext>
            </a:extLst>
          </p:cNvPr>
          <p:cNvPicPr>
            <a:picLocks noChangeAspect="1"/>
          </p:cNvPicPr>
          <p:nvPr/>
        </p:nvPicPr>
        <p:blipFill>
          <a:blip r:embed="rId6"/>
          <a:stretch>
            <a:fillRect/>
          </a:stretch>
        </p:blipFill>
        <p:spPr>
          <a:xfrm>
            <a:off x="2819400" y="4942714"/>
            <a:ext cx="2300288" cy="1670551"/>
          </a:xfrm>
          <a:prstGeom prst="rect">
            <a:avLst/>
          </a:prstGeom>
        </p:spPr>
      </p:pic>
      <p:pic>
        <p:nvPicPr>
          <p:cNvPr id="14" name="Picture 13">
            <a:extLst>
              <a:ext uri="{FF2B5EF4-FFF2-40B4-BE49-F238E27FC236}">
                <a16:creationId xmlns:a16="http://schemas.microsoft.com/office/drawing/2014/main" id="{DA21A5A0-D5A0-4DA2-B6CB-23EA0110489C}"/>
              </a:ext>
            </a:extLst>
          </p:cNvPr>
          <p:cNvPicPr>
            <a:picLocks noChangeAspect="1"/>
          </p:cNvPicPr>
          <p:nvPr/>
        </p:nvPicPr>
        <p:blipFill>
          <a:blip r:embed="rId7"/>
          <a:stretch>
            <a:fillRect/>
          </a:stretch>
        </p:blipFill>
        <p:spPr>
          <a:xfrm>
            <a:off x="986398" y="166688"/>
            <a:ext cx="1538287" cy="1538287"/>
          </a:xfrm>
          <a:prstGeom prst="rect">
            <a:avLst/>
          </a:prstGeom>
        </p:spPr>
      </p:pic>
      <p:pic>
        <p:nvPicPr>
          <p:cNvPr id="15" name="Picture 14">
            <a:extLst>
              <a:ext uri="{FF2B5EF4-FFF2-40B4-BE49-F238E27FC236}">
                <a16:creationId xmlns:a16="http://schemas.microsoft.com/office/drawing/2014/main" id="{AB8E2076-0DB0-466B-9D6F-36EB35B0BA19}"/>
              </a:ext>
            </a:extLst>
          </p:cNvPr>
          <p:cNvPicPr>
            <a:picLocks noChangeAspect="1"/>
          </p:cNvPicPr>
          <p:nvPr/>
        </p:nvPicPr>
        <p:blipFill>
          <a:blip r:embed="rId8"/>
          <a:stretch>
            <a:fillRect/>
          </a:stretch>
        </p:blipFill>
        <p:spPr>
          <a:xfrm>
            <a:off x="8291512" y="2676016"/>
            <a:ext cx="2466975" cy="1847850"/>
          </a:xfrm>
          <a:prstGeom prst="rect">
            <a:avLst/>
          </a:prstGeom>
        </p:spPr>
      </p:pic>
    </p:spTree>
    <p:extLst>
      <p:ext uri="{BB962C8B-B14F-4D97-AF65-F5344CB8AC3E}">
        <p14:creationId xmlns:p14="http://schemas.microsoft.com/office/powerpoint/2010/main" val="1686562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C46F-08B3-4E6B-BF1D-4461DBAC74B3}"/>
              </a:ext>
            </a:extLst>
          </p:cNvPr>
          <p:cNvSpPr>
            <a:spLocks noGrp="1"/>
          </p:cNvSpPr>
          <p:nvPr>
            <p:ph type="title"/>
          </p:nvPr>
        </p:nvSpPr>
        <p:spPr/>
        <p:txBody>
          <a:bodyPr/>
          <a:lstStyle/>
          <a:p>
            <a:pPr algn="ctr"/>
            <a:r>
              <a:rPr lang="en-US" dirty="0">
                <a:solidFill>
                  <a:schemeClr val="bg1"/>
                </a:solidFill>
              </a:rPr>
              <a:t>Essential Questions</a:t>
            </a:r>
          </a:p>
        </p:txBody>
      </p:sp>
      <p:sp>
        <p:nvSpPr>
          <p:cNvPr id="3" name="Content Placeholder 2">
            <a:extLst>
              <a:ext uri="{FF2B5EF4-FFF2-40B4-BE49-F238E27FC236}">
                <a16:creationId xmlns:a16="http://schemas.microsoft.com/office/drawing/2014/main" id="{D543C033-67E7-4BFC-AADB-3CEBDEB9A25D}"/>
              </a:ext>
            </a:extLst>
          </p:cNvPr>
          <p:cNvSpPr>
            <a:spLocks noGrp="1"/>
          </p:cNvSpPr>
          <p:nvPr>
            <p:ph idx="1"/>
          </p:nvPr>
        </p:nvSpPr>
        <p:spPr>
          <a:xfrm>
            <a:off x="838200" y="1385740"/>
            <a:ext cx="10515600" cy="5260157"/>
          </a:xfrm>
        </p:spPr>
        <p:txBody>
          <a:bodyPr>
            <a:normAutofit fontScale="85000" lnSpcReduction="20000"/>
          </a:bodyPr>
          <a:lstStyle/>
          <a:p>
            <a:pPr marL="514350" indent="-514350">
              <a:buFont typeface="+mj-lt"/>
              <a:buAutoNum type="arabicPeriod"/>
            </a:pPr>
            <a:r>
              <a:rPr lang="en-US" dirty="0">
                <a:solidFill>
                  <a:schemeClr val="bg1"/>
                </a:solidFill>
              </a:rPr>
              <a:t>What were the three regions of the British 13 North American colonies and what economic resources did each region provide England?</a:t>
            </a:r>
          </a:p>
          <a:p>
            <a:pPr marL="514350" indent="-514350">
              <a:buFont typeface="+mj-lt"/>
              <a:buAutoNum type="arabicPeriod"/>
            </a:pPr>
            <a:r>
              <a:rPr lang="en-US" dirty="0">
                <a:solidFill>
                  <a:schemeClr val="bg1"/>
                </a:solidFill>
              </a:rPr>
              <a:t>Identify and explain two lasting legacies of Jamestown, Virginia.</a:t>
            </a:r>
          </a:p>
          <a:p>
            <a:pPr marL="514350" indent="-514350">
              <a:buFont typeface="+mj-lt"/>
              <a:buAutoNum type="arabicPeriod"/>
            </a:pPr>
            <a:r>
              <a:rPr lang="en-US" dirty="0">
                <a:solidFill>
                  <a:schemeClr val="bg1"/>
                </a:solidFill>
              </a:rPr>
              <a:t>Identify and explain two lasting legacies of Plymouth, Massachusetts?</a:t>
            </a:r>
          </a:p>
          <a:p>
            <a:pPr marL="514350" indent="-514350">
              <a:buFont typeface="+mj-lt"/>
              <a:buAutoNum type="arabicPeriod"/>
            </a:pPr>
            <a:r>
              <a:rPr lang="en-US" dirty="0">
                <a:solidFill>
                  <a:schemeClr val="bg1"/>
                </a:solidFill>
              </a:rPr>
              <a:t>What was “mercantilism” and how did England benefit with it’s relationship to it’s colonies?</a:t>
            </a:r>
          </a:p>
          <a:p>
            <a:pPr marL="514350" indent="-514350">
              <a:buFont typeface="+mj-lt"/>
              <a:buAutoNum type="arabicPeriod"/>
            </a:pPr>
            <a:r>
              <a:rPr lang="en-US" dirty="0">
                <a:solidFill>
                  <a:schemeClr val="bg1"/>
                </a:solidFill>
              </a:rPr>
              <a:t>What was “Salutary Neglect” and why did both the colonies and England like it?</a:t>
            </a:r>
          </a:p>
          <a:p>
            <a:pPr marL="514350" indent="-514350">
              <a:buFont typeface="+mj-lt"/>
              <a:buAutoNum type="arabicPeriod"/>
            </a:pPr>
            <a:r>
              <a:rPr lang="en-US" dirty="0">
                <a:solidFill>
                  <a:schemeClr val="bg1"/>
                </a:solidFill>
              </a:rPr>
              <a:t>What led to the colonists’ slogan, “No Taxation without Representation?”</a:t>
            </a:r>
          </a:p>
          <a:p>
            <a:pPr marL="514350" indent="-514350">
              <a:buFont typeface="+mj-lt"/>
              <a:buAutoNum type="arabicPeriod"/>
            </a:pPr>
            <a:r>
              <a:rPr lang="en-US" dirty="0">
                <a:solidFill>
                  <a:schemeClr val="bg1"/>
                </a:solidFill>
              </a:rPr>
              <a:t>Why is the Declaration of Independence an important American and World document?</a:t>
            </a:r>
          </a:p>
          <a:p>
            <a:pPr marL="514350" indent="-514350">
              <a:buFont typeface="+mj-lt"/>
              <a:buAutoNum type="arabicPeriod"/>
            </a:pPr>
            <a:r>
              <a:rPr lang="en-US" dirty="0">
                <a:solidFill>
                  <a:schemeClr val="bg1"/>
                </a:solidFill>
              </a:rPr>
              <a:t>Explain each of the following people’s contribution toward the American Revolution: George Washington, Thomas Jefferson, Alexander Hamilton, Samuel Adams, and Benjamin Franklin.</a:t>
            </a:r>
          </a:p>
          <a:p>
            <a:pPr marL="514350" indent="-514350">
              <a:buFont typeface="+mj-lt"/>
              <a:buAutoNum type="arabicPeriod"/>
            </a:pPr>
            <a:r>
              <a:rPr lang="en-US" dirty="0">
                <a:solidFill>
                  <a:schemeClr val="bg1"/>
                </a:solidFill>
              </a:rPr>
              <a:t>Why are the battles of Lexington (1775), Saratoga (1777) and Yorktown (1781) important?</a:t>
            </a:r>
          </a:p>
          <a:p>
            <a:pPr marL="0" indent="0">
              <a:buNone/>
            </a:pPr>
            <a:endParaRPr lang="en-US" dirty="0">
              <a:solidFill>
                <a:schemeClr val="bg1"/>
              </a:solidFill>
            </a:endParaRPr>
          </a:p>
        </p:txBody>
      </p:sp>
    </p:spTree>
    <p:extLst>
      <p:ext uri="{BB962C8B-B14F-4D97-AF65-F5344CB8AC3E}">
        <p14:creationId xmlns:p14="http://schemas.microsoft.com/office/powerpoint/2010/main" val="253145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ADFE-EDD9-46B4-A635-F7AF8319343B}"/>
              </a:ext>
            </a:extLst>
          </p:cNvPr>
          <p:cNvSpPr>
            <a:spLocks noGrp="1"/>
          </p:cNvSpPr>
          <p:nvPr>
            <p:ph type="title"/>
          </p:nvPr>
        </p:nvSpPr>
        <p:spPr/>
        <p:txBody>
          <a:bodyPr/>
          <a:lstStyle/>
          <a:p>
            <a:pPr algn="ctr"/>
            <a:r>
              <a:rPr lang="en-US" dirty="0">
                <a:solidFill>
                  <a:schemeClr val="bg2"/>
                </a:solidFill>
              </a:rPr>
              <a:t>The Rise of Europe</a:t>
            </a:r>
          </a:p>
        </p:txBody>
      </p:sp>
      <p:sp>
        <p:nvSpPr>
          <p:cNvPr id="3" name="Content Placeholder 2">
            <a:extLst>
              <a:ext uri="{FF2B5EF4-FFF2-40B4-BE49-F238E27FC236}">
                <a16:creationId xmlns:a16="http://schemas.microsoft.com/office/drawing/2014/main" id="{DAB612B4-9715-411D-92A4-C6E08CF616DD}"/>
              </a:ext>
            </a:extLst>
          </p:cNvPr>
          <p:cNvSpPr>
            <a:spLocks noGrp="1"/>
          </p:cNvSpPr>
          <p:nvPr>
            <p:ph idx="1"/>
          </p:nvPr>
        </p:nvSpPr>
        <p:spPr>
          <a:xfrm>
            <a:off x="838200" y="1834503"/>
            <a:ext cx="10515600" cy="4351338"/>
          </a:xfrm>
        </p:spPr>
        <p:txBody>
          <a:bodyPr/>
          <a:lstStyle/>
          <a:p>
            <a:pPr marL="0" indent="0">
              <a:buNone/>
            </a:pPr>
            <a:r>
              <a:rPr lang="en-US" dirty="0">
                <a:solidFill>
                  <a:schemeClr val="bg2"/>
                </a:solidFill>
              </a:rPr>
              <a:t>In the midst of the Renaissance in 1492, Columbus sailed the ocean blue looking for a route to India and China to trade in sugar, silk, and spices. In doing so, he “discovered” the “New World” from a European perspective on October 12, 1492 making landfall in the Bahamas. He named the island “San Salvador.” Although not the first to discover the Americas, his voyage would lead many more Europeans to voyage across the Atlantic looking for resources and trade, which led to the development of the Columbian Exchange, colonization of the Americas, and the end of free indigenous tribes.</a:t>
            </a:r>
          </a:p>
        </p:txBody>
      </p:sp>
      <p:pic>
        <p:nvPicPr>
          <p:cNvPr id="4" name="Picture 3">
            <a:extLst>
              <a:ext uri="{FF2B5EF4-FFF2-40B4-BE49-F238E27FC236}">
                <a16:creationId xmlns:a16="http://schemas.microsoft.com/office/drawing/2014/main" id="{B0681570-1FD4-4706-BFF4-DD39BBF2ECC1}"/>
              </a:ext>
            </a:extLst>
          </p:cNvPr>
          <p:cNvPicPr>
            <a:picLocks noChangeAspect="1"/>
          </p:cNvPicPr>
          <p:nvPr/>
        </p:nvPicPr>
        <p:blipFill>
          <a:blip r:embed="rId2"/>
          <a:stretch>
            <a:fillRect/>
          </a:stretch>
        </p:blipFill>
        <p:spPr>
          <a:xfrm>
            <a:off x="7450284" y="5026441"/>
            <a:ext cx="3142957" cy="1652587"/>
          </a:xfrm>
          <a:prstGeom prst="rect">
            <a:avLst/>
          </a:prstGeom>
        </p:spPr>
      </p:pic>
      <p:pic>
        <p:nvPicPr>
          <p:cNvPr id="5" name="Picture 4">
            <a:extLst>
              <a:ext uri="{FF2B5EF4-FFF2-40B4-BE49-F238E27FC236}">
                <a16:creationId xmlns:a16="http://schemas.microsoft.com/office/drawing/2014/main" id="{B74014F5-11F4-4EF8-BF49-6ADF20F4E63C}"/>
              </a:ext>
            </a:extLst>
          </p:cNvPr>
          <p:cNvPicPr>
            <a:picLocks noChangeAspect="1"/>
          </p:cNvPicPr>
          <p:nvPr/>
        </p:nvPicPr>
        <p:blipFill>
          <a:blip r:embed="rId3"/>
          <a:stretch>
            <a:fillRect/>
          </a:stretch>
        </p:blipFill>
        <p:spPr>
          <a:xfrm flipH="1">
            <a:off x="9021763" y="297656"/>
            <a:ext cx="1460500" cy="1460500"/>
          </a:xfrm>
          <a:prstGeom prst="rect">
            <a:avLst/>
          </a:prstGeom>
        </p:spPr>
      </p:pic>
      <p:pic>
        <p:nvPicPr>
          <p:cNvPr id="6" name="Picture 5">
            <a:extLst>
              <a:ext uri="{FF2B5EF4-FFF2-40B4-BE49-F238E27FC236}">
                <a16:creationId xmlns:a16="http://schemas.microsoft.com/office/drawing/2014/main" id="{242E9EA9-E8C1-4EFF-90AC-B4DFEA21706A}"/>
              </a:ext>
            </a:extLst>
          </p:cNvPr>
          <p:cNvPicPr>
            <a:picLocks noChangeAspect="1"/>
          </p:cNvPicPr>
          <p:nvPr/>
        </p:nvPicPr>
        <p:blipFill>
          <a:blip r:embed="rId4"/>
          <a:stretch>
            <a:fillRect/>
          </a:stretch>
        </p:blipFill>
        <p:spPr>
          <a:xfrm>
            <a:off x="1800224" y="205580"/>
            <a:ext cx="1552576" cy="1552576"/>
          </a:xfrm>
          <a:prstGeom prst="rect">
            <a:avLst/>
          </a:prstGeom>
        </p:spPr>
      </p:pic>
    </p:spTree>
    <p:extLst>
      <p:ext uri="{BB962C8B-B14F-4D97-AF65-F5344CB8AC3E}">
        <p14:creationId xmlns:p14="http://schemas.microsoft.com/office/powerpoint/2010/main" val="2569264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D77E-4014-4A37-9607-94F0BF5EADED}"/>
              </a:ext>
            </a:extLst>
          </p:cNvPr>
          <p:cNvSpPr>
            <a:spLocks noGrp="1"/>
          </p:cNvSpPr>
          <p:nvPr>
            <p:ph type="title"/>
          </p:nvPr>
        </p:nvSpPr>
        <p:spPr/>
        <p:txBody>
          <a:bodyPr/>
          <a:lstStyle/>
          <a:p>
            <a:pPr algn="ctr"/>
            <a:r>
              <a:rPr lang="en-US">
                <a:solidFill>
                  <a:schemeClr val="bg2"/>
                </a:solidFill>
              </a:rPr>
              <a:t>The Encounter</a:t>
            </a:r>
            <a:br>
              <a:rPr lang="en-US">
                <a:solidFill>
                  <a:schemeClr val="bg2"/>
                </a:solidFill>
              </a:rPr>
            </a:br>
            <a:r>
              <a:rPr lang="en-US">
                <a:solidFill>
                  <a:schemeClr val="bg2"/>
                </a:solidFill>
              </a:rPr>
              <a:t>October 12, 1492</a:t>
            </a:r>
            <a:endParaRPr lang="en-US" dirty="0">
              <a:solidFill>
                <a:schemeClr val="bg2"/>
              </a:solidFill>
            </a:endParaRPr>
          </a:p>
        </p:txBody>
      </p:sp>
      <p:pic>
        <p:nvPicPr>
          <p:cNvPr id="5" name="Content Placeholder 4">
            <a:extLst>
              <a:ext uri="{FF2B5EF4-FFF2-40B4-BE49-F238E27FC236}">
                <a16:creationId xmlns:a16="http://schemas.microsoft.com/office/drawing/2014/main" id="{F24AE676-B413-4CCB-8793-47AA0FFCEFA1}"/>
              </a:ext>
            </a:extLst>
          </p:cNvPr>
          <p:cNvPicPr>
            <a:picLocks noGrp="1" noChangeAspect="1"/>
          </p:cNvPicPr>
          <p:nvPr>
            <p:ph idx="1"/>
          </p:nvPr>
        </p:nvPicPr>
        <p:blipFill>
          <a:blip r:embed="rId2"/>
          <a:stretch>
            <a:fillRect/>
          </a:stretch>
        </p:blipFill>
        <p:spPr>
          <a:xfrm>
            <a:off x="441470" y="1819923"/>
            <a:ext cx="10998166" cy="4811698"/>
          </a:xfrm>
          <a:prstGeom prst="rect">
            <a:avLst/>
          </a:prstGeom>
        </p:spPr>
      </p:pic>
    </p:spTree>
    <p:extLst>
      <p:ext uri="{BB962C8B-B14F-4D97-AF65-F5344CB8AC3E}">
        <p14:creationId xmlns:p14="http://schemas.microsoft.com/office/powerpoint/2010/main" val="1008261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3A0E-C2EF-4EA0-BEB0-0D53FF3AE929}"/>
              </a:ext>
            </a:extLst>
          </p:cNvPr>
          <p:cNvSpPr>
            <a:spLocks noGrp="1"/>
          </p:cNvSpPr>
          <p:nvPr>
            <p:ph type="title"/>
          </p:nvPr>
        </p:nvSpPr>
        <p:spPr/>
        <p:txBody>
          <a:bodyPr/>
          <a:lstStyle/>
          <a:p>
            <a:pPr algn="ctr"/>
            <a:r>
              <a:rPr lang="en-US" dirty="0">
                <a:solidFill>
                  <a:schemeClr val="bg1"/>
                </a:solidFill>
              </a:rPr>
              <a:t>Imperialism</a:t>
            </a:r>
          </a:p>
        </p:txBody>
      </p:sp>
      <p:sp>
        <p:nvSpPr>
          <p:cNvPr id="3" name="Content Placeholder 2">
            <a:extLst>
              <a:ext uri="{FF2B5EF4-FFF2-40B4-BE49-F238E27FC236}">
                <a16:creationId xmlns:a16="http://schemas.microsoft.com/office/drawing/2014/main" id="{510AE751-4631-49AD-B7A4-393FED8AD4D3}"/>
              </a:ext>
            </a:extLst>
          </p:cNvPr>
          <p:cNvSpPr>
            <a:spLocks noGrp="1"/>
          </p:cNvSpPr>
          <p:nvPr>
            <p:ph idx="1"/>
          </p:nvPr>
        </p:nvSpPr>
        <p:spPr/>
        <p:txBody>
          <a:bodyPr/>
          <a:lstStyle/>
          <a:p>
            <a:pPr marL="0" indent="0">
              <a:buNone/>
            </a:pPr>
            <a:r>
              <a:rPr lang="en-US" dirty="0">
                <a:solidFill>
                  <a:schemeClr val="bg1"/>
                </a:solidFill>
              </a:rPr>
              <a:t>With Columbus’s voyage to the new world, Europe would begin a policy known as </a:t>
            </a:r>
            <a:r>
              <a:rPr lang="en-US" b="1" u="sng" dirty="0">
                <a:solidFill>
                  <a:schemeClr val="bg1"/>
                </a:solidFill>
              </a:rPr>
              <a:t>imperialism</a:t>
            </a:r>
            <a:r>
              <a:rPr lang="en-US" dirty="0">
                <a:solidFill>
                  <a:schemeClr val="bg1"/>
                </a:solidFill>
              </a:rPr>
              <a:t>,  which is the domination of one country over another for social, political, or economic control. This policy would develop into a rivalry between the major powers of Europe.</a:t>
            </a:r>
          </a:p>
          <a:p>
            <a:r>
              <a:rPr lang="en-US" dirty="0">
                <a:solidFill>
                  <a:schemeClr val="bg1"/>
                </a:solidFill>
              </a:rPr>
              <a:t>Imperialism = Colonialism = Mercantilism</a:t>
            </a:r>
          </a:p>
          <a:p>
            <a:r>
              <a:rPr lang="en-US" b="1" u="sng" dirty="0">
                <a:solidFill>
                  <a:schemeClr val="bg1"/>
                </a:solidFill>
              </a:rPr>
              <a:t>Colonialism</a:t>
            </a:r>
            <a:r>
              <a:rPr lang="en-US" dirty="0">
                <a:solidFill>
                  <a:schemeClr val="bg1"/>
                </a:solidFill>
              </a:rPr>
              <a:t> is the establishment of territories for raw materials and new markets.</a:t>
            </a:r>
          </a:p>
          <a:p>
            <a:r>
              <a:rPr lang="en-US" b="1" u="sng" dirty="0">
                <a:solidFill>
                  <a:schemeClr val="bg1"/>
                </a:solidFill>
              </a:rPr>
              <a:t>Mercantilism</a:t>
            </a:r>
            <a:r>
              <a:rPr lang="en-US" dirty="0">
                <a:solidFill>
                  <a:schemeClr val="bg1"/>
                </a:solidFill>
              </a:rPr>
              <a:t> is an economic system of trade between Mother Country and it’s colonies.</a:t>
            </a:r>
          </a:p>
        </p:txBody>
      </p:sp>
    </p:spTree>
    <p:extLst>
      <p:ext uri="{BB962C8B-B14F-4D97-AF65-F5344CB8AC3E}">
        <p14:creationId xmlns:p14="http://schemas.microsoft.com/office/powerpoint/2010/main" val="3379257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4942</TotalTime>
  <Words>3289</Words>
  <Application>Microsoft Office PowerPoint</Application>
  <PresentationFormat>Widescreen</PresentationFormat>
  <Paragraphs>314</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Wingdings</vt:lpstr>
      <vt:lpstr>Office Theme</vt:lpstr>
      <vt:lpstr>Colonial America (1607-1783)</vt:lpstr>
      <vt:lpstr>Colonial America (1607-1783)</vt:lpstr>
      <vt:lpstr>Colonial America (1607-1783)</vt:lpstr>
      <vt:lpstr>Colonial America (1607-1783)</vt:lpstr>
      <vt:lpstr>Native Americans</vt:lpstr>
      <vt:lpstr>Native Americans</vt:lpstr>
      <vt:lpstr>The Rise of Europe</vt:lpstr>
      <vt:lpstr>The Encounter October 12, 1492</vt:lpstr>
      <vt:lpstr>Imperialism</vt:lpstr>
      <vt:lpstr>Imperialism</vt:lpstr>
      <vt:lpstr>Colonization of the New World</vt:lpstr>
      <vt:lpstr>New Spain 1535-1821</vt:lpstr>
      <vt:lpstr>New Spain</vt:lpstr>
      <vt:lpstr>New France 1534-1763</vt:lpstr>
      <vt:lpstr>New Netherlands 1624-1664</vt:lpstr>
      <vt:lpstr>English Colonization</vt:lpstr>
      <vt:lpstr>13 Colonies</vt:lpstr>
      <vt:lpstr>13 Colonies</vt:lpstr>
      <vt:lpstr>New England Colonies</vt:lpstr>
      <vt:lpstr>Plymouth Plantation (1620)</vt:lpstr>
      <vt:lpstr>Mid-Atlantic Colonies</vt:lpstr>
      <vt:lpstr>New York (1664)</vt:lpstr>
      <vt:lpstr>Pennsylvania (1682)</vt:lpstr>
      <vt:lpstr>Southern Colonies</vt:lpstr>
      <vt:lpstr>Jamestown (1607)</vt:lpstr>
      <vt:lpstr>Mercantilism</vt:lpstr>
      <vt:lpstr>Salutary Neglect (1607-1763)</vt:lpstr>
      <vt:lpstr>French &amp; Indian War (1754-1763)</vt:lpstr>
      <vt:lpstr>French &amp; Indian War (1754-1763)</vt:lpstr>
      <vt:lpstr>Harmful Neglect (1763-1775)</vt:lpstr>
      <vt:lpstr>Proclamation of 1763</vt:lpstr>
      <vt:lpstr>Harmful Neglect (1763-1775)</vt:lpstr>
      <vt:lpstr>Boston Massacre (1770)</vt:lpstr>
      <vt:lpstr>Boston Tea Party (1773)</vt:lpstr>
      <vt:lpstr>Coercive Acts (1774)</vt:lpstr>
      <vt:lpstr>First Continental Congress (1774)</vt:lpstr>
      <vt:lpstr>Midnight Ride April 18, 1775</vt:lpstr>
      <vt:lpstr>American Revolution (1775-1783)</vt:lpstr>
      <vt:lpstr>Causes of the American Revolution</vt:lpstr>
      <vt:lpstr>Lexington &amp; Concord (1775)</vt:lpstr>
      <vt:lpstr>Second Continental Congress (1775)</vt:lpstr>
      <vt:lpstr>Famous Patriots</vt:lpstr>
      <vt:lpstr>Famous Loyalists</vt:lpstr>
      <vt:lpstr>The Colonies vs. England</vt:lpstr>
      <vt:lpstr>The Enlightenment “I Think, therefore, I Am!”</vt:lpstr>
      <vt:lpstr>Common Sense (1776)</vt:lpstr>
      <vt:lpstr>Common Sense (1776)</vt:lpstr>
      <vt:lpstr>Common Sense (1776)</vt:lpstr>
      <vt:lpstr>Common Sense (1776)</vt:lpstr>
      <vt:lpstr>Declaration of Independence July 4, 1776</vt:lpstr>
      <vt:lpstr>Declaration of Independence Thursday, July 4, 1776</vt:lpstr>
      <vt:lpstr>Battles of the Revolution</vt:lpstr>
      <vt:lpstr>Lexington &amp; Concord (1775)</vt:lpstr>
      <vt:lpstr>Battle of Trenton (1776)</vt:lpstr>
      <vt:lpstr>Battle of Saratoga (1777)</vt:lpstr>
      <vt:lpstr>Battle of Yorktown (1781)</vt:lpstr>
      <vt:lpstr>Treaty of Paris (1783)</vt:lpstr>
      <vt:lpstr>Treaty of Paris (1783)</vt:lpstr>
      <vt:lpstr>The United States of America Independence Achieved</vt:lpstr>
      <vt:lpstr>Essential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Colonial America (1607-1783)</dc:title>
  <dc:creator>BORDAS, DAVID</dc:creator>
  <cp:lastModifiedBy>BORDAS, DAVID</cp:lastModifiedBy>
  <cp:revision>125</cp:revision>
  <dcterms:created xsi:type="dcterms:W3CDTF">2021-09-20T01:20:12Z</dcterms:created>
  <dcterms:modified xsi:type="dcterms:W3CDTF">2024-10-11T17:39:02Z</dcterms:modified>
</cp:coreProperties>
</file>