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64" r:id="rId2"/>
    <p:sldId id="257" r:id="rId3"/>
    <p:sldId id="258" r:id="rId4"/>
    <p:sldId id="259" r:id="rId5"/>
    <p:sldId id="260" r:id="rId6"/>
    <p:sldId id="265" r:id="rId7"/>
    <p:sldId id="261" r:id="rId8"/>
    <p:sldId id="266" r:id="rId9"/>
    <p:sldId id="270" r:id="rId10"/>
    <p:sldId id="269" r:id="rId11"/>
    <p:sldId id="262" r:id="rId12"/>
    <p:sldId id="267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30D8B03-3663-F8AB-3959-6C22C9B443E0}" v="226" dt="2021-06-02T18:16:42.046"/>
    <p1510:client id="{7D11D74B-7803-FBBC-7BB6-7C2936BD65FA}" v="650" dt="2021-05-26T18:43:27.588"/>
    <p1510:client id="{09D5CBC2-FAAB-2C8E-9105-653BAD0416AE}" v="3" dt="2021-05-26T17:12:20.008"/>
    <p1510:client id="{459B9B6A-32B3-7870-2D10-810303D0D00E}" v="5" dt="2021-06-01T17:53:13.969"/>
    <p1510:client id="{539CFA79-0CD0-42E0-B8EB-BF9E55622EAC}" v="31" dt="2021-06-02T18:08:45.552"/>
    <p1510:client id="{9B7DDBAE-237E-DA71-6A13-41298E77BEB8}" v="80" dt="2021-05-26T17:09:41.828"/>
    <p1510:client id="{BA9224A7-3F2A-2011-355E-040B98DE1BF8}" v="1" dt="2021-06-03T18:11:13.908"/>
    <p1510:client id="{A5A3C38A-817C-9EB1-5FC6-C8D58C30ECA9}" v="647" dt="2021-05-28T18:05:50.081"/>
    <p1510:client id="{D3A6695B-FFDC-6FFF-2AA0-462B8665625A}" v="10" dt="2021-05-03T18:26:17.870"/>
    <p1510:client id="{D9C99194-A904-4D3D-F26B-A7AD2EBB7950}" v="4" dt="2021-05-26T17:17:37.097"/>
    <p1510:client id="{FECA78B4-769E-4AFE-AB3B-8BE61ADAF490}" v="1301" dt="2021-05-03T18:48:30.0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691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0092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964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5216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34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252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8824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571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832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2490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112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6/18/2021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77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6/18/2021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5227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www.ypl.org/whats-happening-kids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pl.org/services/librarycard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s://dispatch.barnesandnoble.com/content/dam/ccr/pdf/2021/BN_Summer_Reading_21_Journal_English.pdf" TargetMode="Externa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69476" y="220196"/>
            <a:ext cx="9422524" cy="6637806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09800" y="2099696"/>
            <a:ext cx="1942241" cy="1889551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Arc 15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1613162" y="1492572"/>
            <a:ext cx="2987899" cy="2987899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38600" y="1939159"/>
            <a:ext cx="7644627" cy="2751086"/>
          </a:xfrm>
        </p:spPr>
        <p:txBody>
          <a:bodyPr>
            <a:normAutofit/>
          </a:bodyPr>
          <a:lstStyle/>
          <a:p>
            <a:pPr algn="r"/>
            <a:br>
              <a:rPr lang="en-US" sz="4700" dirty="0">
                <a:cs typeface="Calibri Light"/>
              </a:rPr>
            </a:br>
            <a:r>
              <a:rPr lang="en-US" sz="4700" dirty="0">
                <a:cs typeface="Calibri Light"/>
              </a:rPr>
              <a:t>School 16</a:t>
            </a:r>
            <a:br>
              <a:rPr lang="en-US" sz="4700" dirty="0">
                <a:cs typeface="Calibri Light"/>
              </a:rPr>
            </a:br>
            <a:r>
              <a:rPr lang="en-US" sz="4700" dirty="0">
                <a:cs typeface="Calibri Light"/>
              </a:rPr>
              <a:t>Parent Workshop</a:t>
            </a:r>
            <a:endParaRPr lang="en-US" sz="4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38600" y="4782320"/>
            <a:ext cx="7644627" cy="1329443"/>
          </a:xfrm>
        </p:spPr>
        <p:txBody>
          <a:bodyPr vert="horz" lIns="91440" tIns="45720" rIns="91440" bIns="45720" rtlCol="0">
            <a:normAutofit/>
          </a:bodyPr>
          <a:lstStyle/>
          <a:p>
            <a:pPr algn="r"/>
            <a:r>
              <a:rPr lang="en-US">
                <a:cs typeface="Calibri"/>
              </a:rPr>
              <a:t>Friday, June 18, </a:t>
            </a:r>
            <a:r>
              <a:rPr lang="en-US" dirty="0">
                <a:cs typeface="Calibri"/>
              </a:rPr>
              <a:t>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879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10">
            <a:extLst>
              <a:ext uri="{FF2B5EF4-FFF2-40B4-BE49-F238E27FC236}">
                <a16:creationId xmlns:a16="http://schemas.microsoft.com/office/drawing/2014/main" id="{1135A26D-9D47-467E-91F1-31149BF0D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AB4E09-EC6C-4562-BF5E-5D80D6A52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Summer Activity Ideas</a:t>
            </a:r>
            <a:endParaRPr lang="en-US"/>
          </a:p>
        </p:txBody>
      </p:sp>
      <p:sp>
        <p:nvSpPr>
          <p:cNvPr id="9" name="Freeform: Shape 12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19333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08A235-C1F1-43EB-8235-343009C8B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3361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>
                <a:cs typeface="Calibri"/>
              </a:rPr>
              <a:t>Summer Slope</a:t>
            </a:r>
          </a:p>
          <a:p>
            <a:r>
              <a:rPr lang="en-US">
                <a:cs typeface="Calibri"/>
              </a:rPr>
              <a:t>Yonkers Summer Academy of Excellence</a:t>
            </a:r>
          </a:p>
          <a:p>
            <a:r>
              <a:rPr lang="en-US">
                <a:cs typeface="Calibri"/>
              </a:rPr>
              <a:t>Summer Bridge Activities</a:t>
            </a:r>
          </a:p>
          <a:p>
            <a:r>
              <a:rPr lang="en-US">
                <a:cs typeface="Calibri"/>
              </a:rPr>
              <a:t>Activity Books</a:t>
            </a:r>
          </a:p>
          <a:p>
            <a:r>
              <a:rPr lang="en-US">
                <a:cs typeface="Calibri"/>
              </a:rPr>
              <a:t>Scavenger Hunts</a:t>
            </a:r>
          </a:p>
          <a:p>
            <a:r>
              <a:rPr lang="en-US">
                <a:cs typeface="Calibri"/>
              </a:rPr>
              <a:t>Picnics</a:t>
            </a:r>
          </a:p>
          <a:p>
            <a:r>
              <a:rPr lang="en-US">
                <a:cs typeface="Calibri"/>
              </a:rPr>
              <a:t>Farmers Markets – different fruits and vegetables </a:t>
            </a:r>
          </a:p>
          <a:p>
            <a:r>
              <a:rPr lang="en-US">
                <a:cs typeface="Calibri"/>
              </a:rPr>
              <a:t>Zoo, Museums – look for free days</a:t>
            </a:r>
          </a:p>
          <a:p>
            <a:endParaRPr lang="en-US">
              <a:cs typeface="Calibri"/>
            </a:endParaRPr>
          </a:p>
        </p:txBody>
      </p:sp>
      <p:sp>
        <p:nvSpPr>
          <p:cNvPr id="10" name="Oval 14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0791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4" name="Picture 4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2DC09FAC-F685-4C64-B369-1C0935EBF8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8504" y="558913"/>
            <a:ext cx="2216745" cy="2533423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5" name="Picture 5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0DF6E06-AACA-4422-8093-13F26496A8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503" y="3661942"/>
            <a:ext cx="2533423" cy="2533423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76147" y="5530635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6066084"/>
            <a:ext cx="1913062" cy="791916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1225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3">
            <a:extLst>
              <a:ext uri="{FF2B5EF4-FFF2-40B4-BE49-F238E27FC236}">
                <a16:creationId xmlns:a16="http://schemas.microsoft.com/office/drawing/2014/main" id="{5F255613-AAE8-4321-9EBA-89253DD450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261694-980B-455B-8068-61E5F8153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Library Resources</a:t>
            </a:r>
            <a:endParaRPr lang="en-US"/>
          </a:p>
        </p:txBody>
      </p:sp>
      <p:sp>
        <p:nvSpPr>
          <p:cNvPr id="22" name="Freeform: Shape 25">
            <a:extLst>
              <a:ext uri="{FF2B5EF4-FFF2-40B4-BE49-F238E27FC236}">
                <a16:creationId xmlns:a16="http://schemas.microsoft.com/office/drawing/2014/main" id="{5A3987B4-5CBA-4CB7-862B-56A9917A2D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06774" y="0"/>
            <a:ext cx="1290924" cy="700685"/>
          </a:xfrm>
          <a:custGeom>
            <a:avLst/>
            <a:gdLst>
              <a:gd name="connsiteX0" fmla="*/ 0 w 1290924"/>
              <a:gd name="connsiteY0" fmla="*/ 0 h 700685"/>
              <a:gd name="connsiteX1" fmla="*/ 125445 w 1290924"/>
              <a:gd name="connsiteY1" fmla="*/ 0 h 700685"/>
              <a:gd name="connsiteX2" fmla="*/ 125445 w 1290924"/>
              <a:gd name="connsiteY2" fmla="*/ 529211 h 700685"/>
              <a:gd name="connsiteX3" fmla="*/ 1040371 w 1290924"/>
              <a:gd name="connsiteY3" fmla="*/ 0 h 700685"/>
              <a:gd name="connsiteX4" fmla="*/ 1290924 w 1290924"/>
              <a:gd name="connsiteY4" fmla="*/ 0 h 700685"/>
              <a:gd name="connsiteX5" fmla="*/ 94085 w 1290924"/>
              <a:gd name="connsiteY5" fmla="*/ 692290 h 700685"/>
              <a:gd name="connsiteX6" fmla="*/ 62724 w 1290924"/>
              <a:gd name="connsiteY6" fmla="*/ 700685 h 700685"/>
              <a:gd name="connsiteX7" fmla="*/ 0 w 1290924"/>
              <a:gd name="connsiteY7" fmla="*/ 637963 h 700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90924" h="700685">
                <a:moveTo>
                  <a:pt x="0" y="0"/>
                </a:moveTo>
                <a:lnTo>
                  <a:pt x="125445" y="0"/>
                </a:lnTo>
                <a:lnTo>
                  <a:pt x="125445" y="529211"/>
                </a:lnTo>
                <a:lnTo>
                  <a:pt x="1040371" y="0"/>
                </a:lnTo>
                <a:lnTo>
                  <a:pt x="1290924" y="0"/>
                </a:lnTo>
                <a:lnTo>
                  <a:pt x="94085" y="692290"/>
                </a:lnTo>
                <a:cubicBezTo>
                  <a:pt x="84551" y="697800"/>
                  <a:pt x="73733" y="700695"/>
                  <a:pt x="62724" y="700685"/>
                </a:cubicBezTo>
                <a:cubicBezTo>
                  <a:pt x="28082" y="700685"/>
                  <a:pt x="0" y="672604"/>
                  <a:pt x="0" y="63796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00770" y="-702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Content Placeholder 18">
            <a:extLst>
              <a:ext uri="{FF2B5EF4-FFF2-40B4-BE49-F238E27FC236}">
                <a16:creationId xmlns:a16="http://schemas.microsoft.com/office/drawing/2014/main" id="{159BD46D-D89B-4744-A1EB-A984330FF0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55991" cy="4716680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3200" dirty="0">
                <a:ea typeface="+mn-lt"/>
                <a:cs typeface="+mn-lt"/>
                <a:hlinkClick r:id="rId2"/>
              </a:rPr>
              <a:t>https://www.ypl.org/whats-happening-kids/</a:t>
            </a:r>
            <a:endParaRPr lang="en-US" sz="3200" dirty="0">
              <a:ea typeface="+mn-lt"/>
              <a:cs typeface="+mn-lt"/>
            </a:endParaRPr>
          </a:p>
          <a:p>
            <a:r>
              <a:rPr lang="en-US" sz="3200" dirty="0">
                <a:cs typeface="Calibri"/>
              </a:rPr>
              <a:t>STEM Classes</a:t>
            </a:r>
          </a:p>
          <a:p>
            <a:r>
              <a:rPr lang="en-US" sz="3200" dirty="0">
                <a:cs typeface="Calibri"/>
              </a:rPr>
              <a:t>Magic Shows</a:t>
            </a:r>
          </a:p>
          <a:p>
            <a:r>
              <a:rPr lang="en-US" sz="3200" dirty="0">
                <a:cs typeface="Calibri"/>
              </a:rPr>
              <a:t>Crafts</a:t>
            </a:r>
          </a:p>
          <a:p>
            <a:r>
              <a:rPr lang="en-US" sz="3200" dirty="0">
                <a:cs typeface="Calibri"/>
              </a:rPr>
              <a:t>Storytime</a:t>
            </a:r>
          </a:p>
          <a:p>
            <a:r>
              <a:rPr lang="en-US" sz="3200" dirty="0">
                <a:cs typeface="Calibri"/>
              </a:rPr>
              <a:t>Book Clubs</a:t>
            </a:r>
          </a:p>
          <a:p>
            <a:r>
              <a:rPr lang="en-US" sz="3200" dirty="0">
                <a:cs typeface="Calibri"/>
              </a:rPr>
              <a:t>FREE!</a:t>
            </a:r>
          </a:p>
        </p:txBody>
      </p:sp>
      <p:pic>
        <p:nvPicPr>
          <p:cNvPr id="6" name="Picture 6" descr="Diagram&#10;&#10;Description automatically generated">
            <a:extLst>
              <a:ext uri="{FF2B5EF4-FFF2-40B4-BE49-F238E27FC236}">
                <a16:creationId xmlns:a16="http://schemas.microsoft.com/office/drawing/2014/main" id="{7504D2AB-E74C-4CA9-A938-A12C49CD92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2145" y="802907"/>
            <a:ext cx="3034462" cy="2353725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pic>
        <p:nvPicPr>
          <p:cNvPr id="4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416CD700-CADB-41AA-9079-A3B6139A05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87038" y="807120"/>
            <a:ext cx="2799248" cy="2428178"/>
          </a:xfrm>
          <a:custGeom>
            <a:avLst/>
            <a:gdLst/>
            <a:ahLst/>
            <a:cxnLst/>
            <a:rect l="l" t="t" r="r" b="b"/>
            <a:pathLst>
              <a:path w="2548728" h="2548728">
                <a:moveTo>
                  <a:pt x="107301" y="0"/>
                </a:moveTo>
                <a:lnTo>
                  <a:pt x="2441427" y="0"/>
                </a:lnTo>
                <a:cubicBezTo>
                  <a:pt x="2500688" y="0"/>
                  <a:pt x="2548728" y="48040"/>
                  <a:pt x="2548728" y="107301"/>
                </a:cubicBezTo>
                <a:lnTo>
                  <a:pt x="2548728" y="2441427"/>
                </a:lnTo>
                <a:cubicBezTo>
                  <a:pt x="2548728" y="2500688"/>
                  <a:pt x="2500688" y="2548728"/>
                  <a:pt x="2441427" y="2548728"/>
                </a:cubicBezTo>
                <a:lnTo>
                  <a:pt x="107301" y="2548728"/>
                </a:lnTo>
                <a:cubicBezTo>
                  <a:pt x="48040" y="2548728"/>
                  <a:pt x="0" y="2500688"/>
                  <a:pt x="0" y="2441427"/>
                </a:cubicBezTo>
                <a:lnTo>
                  <a:pt x="0" y="107301"/>
                </a:lnTo>
                <a:cubicBezTo>
                  <a:pt x="0" y="48040"/>
                  <a:pt x="48040" y="0"/>
                  <a:pt x="107301" y="0"/>
                </a:cubicBezTo>
                <a:close/>
              </a:path>
            </a:pathLst>
          </a:cu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C47B3B52-A427-4979-A4F1-BD7F53AE10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8281" y="3465785"/>
            <a:ext cx="2928480" cy="2264233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30E04486-54F5-4044-95B2-809335C206D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2037" y="3427796"/>
            <a:ext cx="2794381" cy="2176274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sp>
        <p:nvSpPr>
          <p:cNvPr id="23" name="Freeform: Shape 29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4232" y="6356350"/>
            <a:ext cx="1211855" cy="501650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Freeform: Shape 31">
            <a:extLst>
              <a:ext uri="{FF2B5EF4-FFF2-40B4-BE49-F238E27FC236}">
                <a16:creationId xmlns:a16="http://schemas.microsoft.com/office/drawing/2014/main" id="{F1FF25AD-D64E-45A0-B2D0-F4A6AB0926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95502">
            <a:off x="10118500" y="6009536"/>
            <a:ext cx="1702506" cy="951685"/>
          </a:xfrm>
          <a:custGeom>
            <a:avLst/>
            <a:gdLst>
              <a:gd name="connsiteX0" fmla="*/ 1585229 w 1702506"/>
              <a:gd name="connsiteY0" fmla="*/ 764759 h 951685"/>
              <a:gd name="connsiteX1" fmla="*/ 1623024 w 1702506"/>
              <a:gd name="connsiteY1" fmla="*/ 792810 h 951685"/>
              <a:gd name="connsiteX2" fmla="*/ 1702506 w 1702506"/>
              <a:gd name="connsiteY2" fmla="*/ 951685 h 951685"/>
              <a:gd name="connsiteX3" fmla="*/ 1551862 w 1702506"/>
              <a:gd name="connsiteY3" fmla="*/ 933877 h 951685"/>
              <a:gd name="connsiteX4" fmla="*/ 1513200 w 1702506"/>
              <a:gd name="connsiteY4" fmla="*/ 856627 h 951685"/>
              <a:gd name="connsiteX5" fmla="*/ 1538499 w 1702506"/>
              <a:gd name="connsiteY5" fmla="*/ 770415 h 951685"/>
              <a:gd name="connsiteX6" fmla="*/ 1585229 w 1702506"/>
              <a:gd name="connsiteY6" fmla="*/ 764759 h 951685"/>
              <a:gd name="connsiteX7" fmla="*/ 933455 w 1702506"/>
              <a:gd name="connsiteY7" fmla="*/ 161308 h 951685"/>
              <a:gd name="connsiteX8" fmla="*/ 957797 w 1702506"/>
              <a:gd name="connsiteY8" fmla="*/ 167970 h 951685"/>
              <a:gd name="connsiteX9" fmla="*/ 1286982 w 1702506"/>
              <a:gd name="connsiteY9" fmla="*/ 387616 h 951685"/>
              <a:gd name="connsiteX10" fmla="*/ 1293725 w 1702506"/>
              <a:gd name="connsiteY10" fmla="*/ 477075 h 951685"/>
              <a:gd name="connsiteX11" fmla="*/ 1245453 w 1702506"/>
              <a:gd name="connsiteY11" fmla="*/ 499154 h 951685"/>
              <a:gd name="connsiteX12" fmla="*/ 1245167 w 1702506"/>
              <a:gd name="connsiteY12" fmla="*/ 499154 h 951685"/>
              <a:gd name="connsiteX13" fmla="*/ 1203638 w 1702506"/>
              <a:gd name="connsiteY13" fmla="*/ 484104 h 951685"/>
              <a:gd name="connsiteX14" fmla="*/ 900647 w 1702506"/>
              <a:gd name="connsiteY14" fmla="*/ 281508 h 951685"/>
              <a:gd name="connsiteX15" fmla="*/ 872454 w 1702506"/>
              <a:gd name="connsiteY15" fmla="*/ 196164 h 951685"/>
              <a:gd name="connsiteX16" fmla="*/ 933455 w 1702506"/>
              <a:gd name="connsiteY16" fmla="*/ 161308 h 951685"/>
              <a:gd name="connsiteX17" fmla="*/ 454020 w 1702506"/>
              <a:gd name="connsiteY17" fmla="*/ 13474 h 951685"/>
              <a:gd name="connsiteX18" fmla="*/ 477919 w 1702506"/>
              <a:gd name="connsiteY18" fmla="*/ 21437 h 951685"/>
              <a:gd name="connsiteX19" fmla="*/ 509236 w 1702506"/>
              <a:gd name="connsiteY19" fmla="*/ 84182 h 951685"/>
              <a:gd name="connsiteX20" fmla="*/ 445829 w 1702506"/>
              <a:gd name="connsiteY20" fmla="*/ 139871 h 951685"/>
              <a:gd name="connsiteX21" fmla="*/ 437447 w 1702506"/>
              <a:gd name="connsiteY21" fmla="*/ 139395 h 951685"/>
              <a:gd name="connsiteX22" fmla="*/ 73211 w 1702506"/>
              <a:gd name="connsiteY22" fmla="*/ 137204 h 951685"/>
              <a:gd name="connsiteX23" fmla="*/ 749 w 1702506"/>
              <a:gd name="connsiteY23" fmla="*/ 84082 h 951685"/>
              <a:gd name="connsiteX24" fmla="*/ 53871 w 1702506"/>
              <a:gd name="connsiteY24" fmla="*/ 11621 h 951685"/>
              <a:gd name="connsiteX25" fmla="*/ 58352 w 1702506"/>
              <a:gd name="connsiteY25" fmla="*/ 11093 h 951685"/>
              <a:gd name="connsiteX26" fmla="*/ 454020 w 1702506"/>
              <a:gd name="connsiteY26" fmla="*/ 13474 h 951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1702506" h="951685"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lnTo>
                  <a:pt x="1702506" y="951685"/>
                </a:lnTo>
                <a:lnTo>
                  <a:pt x="1551862" y="933877"/>
                </a:lnTo>
                <a:lnTo>
                  <a:pt x="1513200" y="856627"/>
                </a:ln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933455" y="161308"/>
                </a:moveTo>
                <a:cubicBezTo>
                  <a:pt x="941692" y="161855"/>
                  <a:pt x="949960" y="164024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5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89" y="172649"/>
                  <a:pt x="908742" y="159670"/>
                  <a:pt x="933455" y="161308"/>
                </a:cubicBezTo>
                <a:close/>
                <a:moveTo>
                  <a:pt x="454020" y="13474"/>
                </a:moveTo>
                <a:cubicBezTo>
                  <a:pt x="462713" y="14543"/>
                  <a:pt x="470778" y="17324"/>
                  <a:pt x="477919" y="21437"/>
                </a:cubicBez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012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12">
            <a:extLst>
              <a:ext uri="{FF2B5EF4-FFF2-40B4-BE49-F238E27FC236}">
                <a16:creationId xmlns:a16="http://schemas.microsoft.com/office/drawing/2014/main" id="{1CD81A2A-6ED4-4EF4-A14C-912D31E148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D2474A2-F525-48DB-BBF2-3648AB2F1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013493" cy="5746426"/>
          </a:xfrm>
        </p:spPr>
        <p:txBody>
          <a:bodyPr>
            <a:normAutofit/>
          </a:bodyPr>
          <a:lstStyle/>
          <a:p>
            <a:pPr algn="ctr"/>
            <a:r>
              <a:rPr lang="en-US" sz="8800" dirty="0">
                <a:cs typeface="Calibri Light"/>
              </a:rPr>
              <a:t>Questions</a:t>
            </a:r>
            <a:endParaRPr lang="en-US" sz="8800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1661932C-CA15-4E17-B115-FAE7CBEE4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198657" y="1"/>
            <a:ext cx="1155142" cy="625027"/>
          </a:xfrm>
          <a:custGeom>
            <a:avLst/>
            <a:gdLst>
              <a:gd name="connsiteX0" fmla="*/ 4784 w 1155142"/>
              <a:gd name="connsiteY0" fmla="*/ 0 h 625027"/>
              <a:gd name="connsiteX1" fmla="*/ 1150358 w 1155142"/>
              <a:gd name="connsiteY1" fmla="*/ 0 h 625027"/>
              <a:gd name="connsiteX2" fmla="*/ 1155142 w 1155142"/>
              <a:gd name="connsiteY2" fmla="*/ 47456 h 625027"/>
              <a:gd name="connsiteX3" fmla="*/ 577571 w 1155142"/>
              <a:gd name="connsiteY3" fmla="*/ 625027 h 625027"/>
              <a:gd name="connsiteX4" fmla="*/ 0 w 1155142"/>
              <a:gd name="connsiteY4" fmla="*/ 47456 h 6250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625027">
                <a:moveTo>
                  <a:pt x="4784" y="0"/>
                </a:moveTo>
                <a:lnTo>
                  <a:pt x="1150358" y="0"/>
                </a:lnTo>
                <a:lnTo>
                  <a:pt x="1155142" y="47456"/>
                </a:lnTo>
                <a:cubicBezTo>
                  <a:pt x="1155142" y="366440"/>
                  <a:pt x="896555" y="625027"/>
                  <a:pt x="577571" y="625027"/>
                </a:cubicBezTo>
                <a:cubicBezTo>
                  <a:pt x="258587" y="625027"/>
                  <a:pt x="0" y="366440"/>
                  <a:pt x="0" y="47456"/>
                </a:cubicBezTo>
                <a:close/>
              </a:path>
            </a:pathLst>
          </a:custGeom>
          <a:solidFill>
            <a:schemeClr val="accent5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590ADD5-9383-4D3D-9047-3DA2593CCB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8185" y="3423959"/>
            <a:ext cx="540822" cy="540822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DABE3E45-88CF-45D8-8D40-C773324D9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9602" y="1"/>
            <a:ext cx="2066948" cy="1621879"/>
          </a:xfrm>
          <a:custGeom>
            <a:avLst/>
            <a:gdLst>
              <a:gd name="connsiteX0" fmla="*/ 0 w 2066948"/>
              <a:gd name="connsiteY0" fmla="*/ 0 h 1621879"/>
              <a:gd name="connsiteX1" fmla="*/ 123825 w 2066948"/>
              <a:gd name="connsiteY1" fmla="*/ 0 h 1621879"/>
              <a:gd name="connsiteX2" fmla="*/ 123825 w 2066948"/>
              <a:gd name="connsiteY2" fmla="*/ 1452620 h 1621879"/>
              <a:gd name="connsiteX3" fmla="*/ 1881378 w 2066948"/>
              <a:gd name="connsiteY3" fmla="*/ 436017 h 1621879"/>
              <a:gd name="connsiteX4" fmla="*/ 1127572 w 2066948"/>
              <a:gd name="connsiteY4" fmla="*/ 0 h 1621879"/>
              <a:gd name="connsiteX5" fmla="*/ 1374887 w 2066948"/>
              <a:gd name="connsiteY5" fmla="*/ 0 h 1621879"/>
              <a:gd name="connsiteX6" fmla="*/ 2035969 w 2066948"/>
              <a:gd name="connsiteY6" fmla="*/ 382391 h 1621879"/>
              <a:gd name="connsiteX7" fmla="*/ 2058648 w 2066948"/>
              <a:gd name="connsiteY7" fmla="*/ 466963 h 1621879"/>
              <a:gd name="connsiteX8" fmla="*/ 2035969 w 2066948"/>
              <a:gd name="connsiteY8" fmla="*/ 489642 h 1621879"/>
              <a:gd name="connsiteX9" fmla="*/ 92869 w 2066948"/>
              <a:gd name="connsiteY9" fmla="*/ 1613592 h 1621879"/>
              <a:gd name="connsiteX10" fmla="*/ 61913 w 2066948"/>
              <a:gd name="connsiteY10" fmla="*/ 1621879 h 1621879"/>
              <a:gd name="connsiteX11" fmla="*/ 0 w 2066948"/>
              <a:gd name="connsiteY11" fmla="*/ 1559967 h 16218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66948" h="1621879">
                <a:moveTo>
                  <a:pt x="0" y="0"/>
                </a:moveTo>
                <a:lnTo>
                  <a:pt x="123825" y="0"/>
                </a:lnTo>
                <a:lnTo>
                  <a:pt x="123825" y="1452620"/>
                </a:lnTo>
                <a:lnTo>
                  <a:pt x="1881378" y="436017"/>
                </a:lnTo>
                <a:lnTo>
                  <a:pt x="1127572" y="0"/>
                </a:lnTo>
                <a:lnTo>
                  <a:pt x="1374887" y="0"/>
                </a:lnTo>
                <a:lnTo>
                  <a:pt x="2035969" y="382391"/>
                </a:lnTo>
                <a:cubicBezTo>
                  <a:pt x="2065582" y="399479"/>
                  <a:pt x="2075745" y="437340"/>
                  <a:pt x="2058648" y="466963"/>
                </a:cubicBezTo>
                <a:cubicBezTo>
                  <a:pt x="2053219" y="476384"/>
                  <a:pt x="2045389" y="484204"/>
                  <a:pt x="2035969" y="489642"/>
                </a:cubicBezTo>
                <a:lnTo>
                  <a:pt x="92869" y="1613592"/>
                </a:lnTo>
                <a:cubicBezTo>
                  <a:pt x="83458" y="1619031"/>
                  <a:pt x="72780" y="1621889"/>
                  <a:pt x="61913" y="1621879"/>
                </a:cubicBezTo>
                <a:cubicBezTo>
                  <a:pt x="27719" y="1621879"/>
                  <a:pt x="0" y="1594161"/>
                  <a:pt x="0" y="1559967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9CD1692-827B-4C8D-B4A1-134FD04CF4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138745" y="1027906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B91ECDA9-56DC-4270-8F33-01C5637B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463438">
            <a:off x="7456580" y="5166682"/>
            <a:ext cx="1835725" cy="2024785"/>
          </a:xfrm>
          <a:custGeom>
            <a:avLst/>
            <a:gdLst>
              <a:gd name="connsiteX0" fmla="*/ 1801138 w 1835725"/>
              <a:gd name="connsiteY0" fmla="*/ 1622662 h 2024785"/>
              <a:gd name="connsiteX1" fmla="*/ 1835717 w 1835725"/>
              <a:gd name="connsiteY1" fmla="*/ 1680254 h 2024785"/>
              <a:gd name="connsiteX2" fmla="*/ 1812568 w 1835725"/>
              <a:gd name="connsiteY2" fmla="*/ 1877193 h 2024785"/>
              <a:gd name="connsiteX3" fmla="*/ 1776210 w 1835725"/>
              <a:gd name="connsiteY3" fmla="*/ 2024785 h 2024785"/>
              <a:gd name="connsiteX4" fmla="*/ 1655772 w 1835725"/>
              <a:gd name="connsiteY4" fmla="*/ 1983449 h 2024785"/>
              <a:gd name="connsiteX5" fmla="*/ 1687591 w 1835725"/>
              <a:gd name="connsiteY5" fmla="*/ 1854495 h 2024785"/>
              <a:gd name="connsiteX6" fmla="*/ 1708939 w 1835725"/>
              <a:gd name="connsiteY6" fmla="*/ 1673301 h 2024785"/>
              <a:gd name="connsiteX7" fmla="*/ 1778129 w 1835725"/>
              <a:gd name="connsiteY7" fmla="*/ 1615979 h 2024785"/>
              <a:gd name="connsiteX8" fmla="*/ 1801138 w 1835725"/>
              <a:gd name="connsiteY8" fmla="*/ 1622662 h 2024785"/>
              <a:gd name="connsiteX9" fmla="*/ 1585229 w 1835725"/>
              <a:gd name="connsiteY9" fmla="*/ 764759 h 2024785"/>
              <a:gd name="connsiteX10" fmla="*/ 1623024 w 1835725"/>
              <a:gd name="connsiteY10" fmla="*/ 792810 h 2024785"/>
              <a:gd name="connsiteX11" fmla="*/ 1777614 w 1835725"/>
              <a:gd name="connsiteY11" fmla="*/ 1157141 h 2024785"/>
              <a:gd name="connsiteX12" fmla="*/ 1733799 w 1835725"/>
              <a:gd name="connsiteY12" fmla="*/ 1235532 h 2024785"/>
              <a:gd name="connsiteX13" fmla="*/ 1716464 w 1835725"/>
              <a:gd name="connsiteY13" fmla="*/ 1237722 h 2024785"/>
              <a:gd name="connsiteX14" fmla="*/ 1716464 w 1835725"/>
              <a:gd name="connsiteY14" fmla="*/ 1237913 h 2024785"/>
              <a:gd name="connsiteX15" fmla="*/ 1655409 w 1835725"/>
              <a:gd name="connsiteY15" fmla="*/ 1191717 h 2024785"/>
              <a:gd name="connsiteX16" fmla="*/ 1513200 w 1835725"/>
              <a:gd name="connsiteY16" fmla="*/ 856627 h 2024785"/>
              <a:gd name="connsiteX17" fmla="*/ 1538499 w 1835725"/>
              <a:gd name="connsiteY17" fmla="*/ 770415 h 2024785"/>
              <a:gd name="connsiteX18" fmla="*/ 1585229 w 1835725"/>
              <a:gd name="connsiteY18" fmla="*/ 764759 h 2024785"/>
              <a:gd name="connsiteX19" fmla="*/ 477919 w 1835725"/>
              <a:gd name="connsiteY19" fmla="*/ 21437 h 2024785"/>
              <a:gd name="connsiteX20" fmla="*/ 509236 w 1835725"/>
              <a:gd name="connsiteY20" fmla="*/ 84182 h 2024785"/>
              <a:gd name="connsiteX21" fmla="*/ 445829 w 1835725"/>
              <a:gd name="connsiteY21" fmla="*/ 139871 h 2024785"/>
              <a:gd name="connsiteX22" fmla="*/ 437447 w 1835725"/>
              <a:gd name="connsiteY22" fmla="*/ 139395 h 2024785"/>
              <a:gd name="connsiteX23" fmla="*/ 73211 w 1835725"/>
              <a:gd name="connsiteY23" fmla="*/ 137204 h 2024785"/>
              <a:gd name="connsiteX24" fmla="*/ 749 w 1835725"/>
              <a:gd name="connsiteY24" fmla="*/ 84082 h 2024785"/>
              <a:gd name="connsiteX25" fmla="*/ 53871 w 1835725"/>
              <a:gd name="connsiteY25" fmla="*/ 11621 h 2024785"/>
              <a:gd name="connsiteX26" fmla="*/ 58352 w 1835725"/>
              <a:gd name="connsiteY26" fmla="*/ 11093 h 2024785"/>
              <a:gd name="connsiteX27" fmla="*/ 454020 w 1835725"/>
              <a:gd name="connsiteY27" fmla="*/ 13474 h 2024785"/>
              <a:gd name="connsiteX28" fmla="*/ 477919 w 1835725"/>
              <a:gd name="connsiteY28" fmla="*/ 21437 h 2024785"/>
              <a:gd name="connsiteX29" fmla="*/ 957797 w 1835725"/>
              <a:gd name="connsiteY29" fmla="*/ 167970 h 2024785"/>
              <a:gd name="connsiteX30" fmla="*/ 1286982 w 1835725"/>
              <a:gd name="connsiteY30" fmla="*/ 387616 h 2024785"/>
              <a:gd name="connsiteX31" fmla="*/ 1293725 w 1835725"/>
              <a:gd name="connsiteY31" fmla="*/ 477075 h 2024785"/>
              <a:gd name="connsiteX32" fmla="*/ 1245453 w 1835725"/>
              <a:gd name="connsiteY32" fmla="*/ 499154 h 2024785"/>
              <a:gd name="connsiteX33" fmla="*/ 1245167 w 1835725"/>
              <a:gd name="connsiteY33" fmla="*/ 499154 h 2024785"/>
              <a:gd name="connsiteX34" fmla="*/ 1203638 w 1835725"/>
              <a:gd name="connsiteY34" fmla="*/ 484104 h 2024785"/>
              <a:gd name="connsiteX35" fmla="*/ 900647 w 1835725"/>
              <a:gd name="connsiteY35" fmla="*/ 281508 h 2024785"/>
              <a:gd name="connsiteX36" fmla="*/ 872454 w 1835725"/>
              <a:gd name="connsiteY36" fmla="*/ 196164 h 2024785"/>
              <a:gd name="connsiteX37" fmla="*/ 957797 w 1835725"/>
              <a:gd name="connsiteY37" fmla="*/ 167970 h 2024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835725" h="2024785">
                <a:moveTo>
                  <a:pt x="1801138" y="1622662"/>
                </a:moveTo>
                <a:cubicBezTo>
                  <a:pt x="1822105" y="1633400"/>
                  <a:pt x="1836117" y="1655372"/>
                  <a:pt x="1835717" y="1680254"/>
                </a:cubicBezTo>
                <a:cubicBezTo>
                  <a:pt x="1832093" y="1746382"/>
                  <a:pt x="1824354" y="1812154"/>
                  <a:pt x="1812568" y="1877193"/>
                </a:cubicBezTo>
                <a:lnTo>
                  <a:pt x="1776210" y="2024785"/>
                </a:lnTo>
                <a:lnTo>
                  <a:pt x="1655772" y="1983449"/>
                </a:lnTo>
                <a:lnTo>
                  <a:pt x="1687591" y="1854495"/>
                </a:lnTo>
                <a:cubicBezTo>
                  <a:pt x="1698455" y="1794657"/>
                  <a:pt x="1705590" y="1734142"/>
                  <a:pt x="1708939" y="1673301"/>
                </a:cubicBezTo>
                <a:cubicBezTo>
                  <a:pt x="1712216" y="1638363"/>
                  <a:pt x="1743190" y="1612703"/>
                  <a:pt x="1778129" y="1615979"/>
                </a:cubicBezTo>
                <a:cubicBezTo>
                  <a:pt x="1786387" y="1616753"/>
                  <a:pt x="1794149" y="1619084"/>
                  <a:pt x="1801138" y="1622662"/>
                </a:cubicBezTo>
                <a:close/>
                <a:moveTo>
                  <a:pt x="1585229" y="764759"/>
                </a:moveTo>
                <a:cubicBezTo>
                  <a:pt x="1600438" y="768789"/>
                  <a:pt x="1614156" y="778436"/>
                  <a:pt x="1623024" y="792810"/>
                </a:cubicBezTo>
                <a:cubicBezTo>
                  <a:pt x="1689575" y="907319"/>
                  <a:pt x="1741505" y="1029715"/>
                  <a:pt x="1777614" y="1157141"/>
                </a:cubicBezTo>
                <a:cubicBezTo>
                  <a:pt x="1787149" y="1190888"/>
                  <a:pt x="1767537" y="1225969"/>
                  <a:pt x="1733799" y="1235532"/>
                </a:cubicBezTo>
                <a:cubicBezTo>
                  <a:pt x="1728151" y="1237046"/>
                  <a:pt x="1722312" y="1237780"/>
                  <a:pt x="1716464" y="1237722"/>
                </a:cubicBezTo>
                <a:lnTo>
                  <a:pt x="1716464" y="1237913"/>
                </a:lnTo>
                <a:cubicBezTo>
                  <a:pt x="1688070" y="1237913"/>
                  <a:pt x="1663124" y="1219044"/>
                  <a:pt x="1655409" y="1191717"/>
                </a:cubicBezTo>
                <a:cubicBezTo>
                  <a:pt x="1622214" y="1074512"/>
                  <a:pt x="1574437" y="961936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53325" y="762319"/>
                  <a:pt x="1570022" y="760730"/>
                  <a:pt x="1585229" y="764759"/>
                </a:cubicBezTo>
                <a:close/>
                <a:moveTo>
                  <a:pt x="477919" y="21437"/>
                </a:moveTo>
                <a:cubicBezTo>
                  <a:pt x="499341" y="33775"/>
                  <a:pt x="512445" y="58102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89834" y="-4456"/>
                  <a:pt x="322735" y="-3656"/>
                  <a:pt x="454020" y="13474"/>
                </a:cubicBezTo>
                <a:cubicBezTo>
                  <a:pt x="462713" y="14543"/>
                  <a:pt x="470778" y="17324"/>
                  <a:pt x="477919" y="21437"/>
                </a:cubicBezTo>
                <a:close/>
                <a:moveTo>
                  <a:pt x="957797" y="167970"/>
                </a:move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8235" y="164811"/>
                  <a:pt x="926445" y="152188"/>
                  <a:pt x="957797" y="167970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75F47824-961D-465D-84F9-EAE11BC617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09527" y="6033795"/>
            <a:ext cx="1991064" cy="824205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EC9DA3E-C1D7-472D-B7C0-F71AE41FBA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51696" y="5519196"/>
            <a:ext cx="1340305" cy="1338805"/>
          </a:xfrm>
          <a:custGeom>
            <a:avLst/>
            <a:gdLst>
              <a:gd name="connsiteX0" fmla="*/ 61913 w 1340305"/>
              <a:gd name="connsiteY0" fmla="*/ 0 h 1338805"/>
              <a:gd name="connsiteX1" fmla="*/ 1340305 w 1340305"/>
              <a:gd name="connsiteY1" fmla="*/ 0 h 1338805"/>
              <a:gd name="connsiteX2" fmla="*/ 1340305 w 1340305"/>
              <a:gd name="connsiteY2" fmla="*/ 123825 h 1338805"/>
              <a:gd name="connsiteX3" fmla="*/ 123825 w 1340305"/>
              <a:gd name="connsiteY3" fmla="*/ 123825 h 1338805"/>
              <a:gd name="connsiteX4" fmla="*/ 123825 w 1340305"/>
              <a:gd name="connsiteY4" fmla="*/ 1338805 h 1338805"/>
              <a:gd name="connsiteX5" fmla="*/ 0 w 1340305"/>
              <a:gd name="connsiteY5" fmla="*/ 1338805 h 1338805"/>
              <a:gd name="connsiteX6" fmla="*/ 0 w 1340305"/>
              <a:gd name="connsiteY6" fmla="*/ 61913 h 1338805"/>
              <a:gd name="connsiteX7" fmla="*/ 61913 w 1340305"/>
              <a:gd name="connsiteY7" fmla="*/ 0 h 13388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40305" h="1338805">
                <a:moveTo>
                  <a:pt x="61913" y="0"/>
                </a:moveTo>
                <a:lnTo>
                  <a:pt x="1340305" y="0"/>
                </a:lnTo>
                <a:lnTo>
                  <a:pt x="1340305" y="123825"/>
                </a:lnTo>
                <a:lnTo>
                  <a:pt x="123825" y="123825"/>
                </a:lnTo>
                <a:lnTo>
                  <a:pt x="123825" y="1338805"/>
                </a:lnTo>
                <a:lnTo>
                  <a:pt x="0" y="1338805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7989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B0DFAB-FBC7-4932-B037-B82F84896F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Thank You!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6824F-2B22-44AD-A51E-2A61045816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>
                <a:cs typeface="Calibri"/>
              </a:rPr>
              <a:t>Thank you for your continued support this year!</a:t>
            </a:r>
          </a:p>
          <a:p>
            <a:r>
              <a:rPr lang="en-US">
                <a:cs typeface="Calibri"/>
              </a:rPr>
              <a:t>Have a wonderful summer vacation!</a:t>
            </a:r>
          </a:p>
          <a:p>
            <a:endParaRPr lang="en-US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231003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5590FB-B879-45D0-9ACF-6BF5DE2F98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Presented By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34D91-01C0-4F66-8062-05F8838D4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cs typeface="Calibri"/>
              </a:rPr>
              <a:t>Debra Cantor, ENL Teacher</a:t>
            </a:r>
          </a:p>
          <a:p>
            <a:r>
              <a:rPr lang="en-US" dirty="0">
                <a:cs typeface="Calibri"/>
              </a:rPr>
              <a:t>Molly </a:t>
            </a:r>
            <a:r>
              <a:rPr lang="en-US" dirty="0" err="1">
                <a:cs typeface="Calibri"/>
              </a:rPr>
              <a:t>Fitzpatrick,</a:t>
            </a:r>
            <a:r>
              <a:rPr lang="en-US" dirty="0">
                <a:cs typeface="Calibri"/>
              </a:rPr>
              <a:t> Reading Teacher</a:t>
            </a:r>
          </a:p>
          <a:p>
            <a:r>
              <a:rPr lang="en-US" dirty="0">
                <a:cs typeface="Calibri"/>
              </a:rPr>
              <a:t>Diana </a:t>
            </a:r>
            <a:r>
              <a:rPr lang="en-US" dirty="0" err="1">
                <a:cs typeface="Calibri"/>
              </a:rPr>
              <a:t>Kalina</a:t>
            </a:r>
            <a:r>
              <a:rPr lang="en-US" dirty="0">
                <a:cs typeface="Calibri"/>
              </a:rPr>
              <a:t>, ENL Teacher</a:t>
            </a: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84929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2554CA6-288E-4202-BC52-2E5A8F0C0A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10BB131-AC8E-4A8E-A5D1-36260F720C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E52F14-CC07-46FD-B595-94EF12217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074" y="1396686"/>
            <a:ext cx="3240506" cy="4064628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Agenda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5B7778FC-632E-4DCA-A7CB-0D7731CCF9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A23A907-97FB-4A8F-880A-DD77401C42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2BCD4D-9DFF-4252-B03E-19B983CF53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70153" y="1526033"/>
            <a:ext cx="5536397" cy="3935281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dirty="0">
                <a:cs typeface="Calibri"/>
              </a:rPr>
              <a:t>Welcome</a:t>
            </a:r>
          </a:p>
          <a:p>
            <a:r>
              <a:rPr lang="en-US" sz="1800" dirty="0">
                <a:cs typeface="Calibri"/>
              </a:rPr>
              <a:t>Introductions</a:t>
            </a:r>
          </a:p>
          <a:p>
            <a:r>
              <a:rPr lang="en-US" sz="1800" dirty="0">
                <a:cs typeface="Calibri"/>
              </a:rPr>
              <a:t>Library Locations in Yonkers</a:t>
            </a:r>
          </a:p>
          <a:p>
            <a:r>
              <a:rPr lang="en-US" sz="1800" dirty="0">
                <a:cs typeface="Calibri"/>
              </a:rPr>
              <a:t>Library Card Application</a:t>
            </a:r>
          </a:p>
          <a:p>
            <a:r>
              <a:rPr lang="en-US" sz="1800" dirty="0">
                <a:cs typeface="Calibri"/>
              </a:rPr>
              <a:t>How to Access Books Online – Overdrive, Hoopla</a:t>
            </a:r>
          </a:p>
          <a:p>
            <a:r>
              <a:rPr lang="en-US" sz="1800" dirty="0">
                <a:cs typeface="Calibri"/>
              </a:rPr>
              <a:t>Suggested Reading Booklists</a:t>
            </a:r>
          </a:p>
          <a:p>
            <a:r>
              <a:rPr lang="en-US" sz="1800" dirty="0">
                <a:cs typeface="Calibri"/>
              </a:rPr>
              <a:t>How to Get Your Child Interested in Reading</a:t>
            </a:r>
          </a:p>
          <a:p>
            <a:r>
              <a:rPr lang="en-US" sz="1800" dirty="0">
                <a:cs typeface="Calibri"/>
              </a:rPr>
              <a:t>Yonkers Summer Programs</a:t>
            </a:r>
          </a:p>
          <a:p>
            <a:r>
              <a:rPr lang="en-US" sz="1800" dirty="0">
                <a:cs typeface="Calibri"/>
              </a:rPr>
              <a:t>Library Resources</a:t>
            </a:r>
          </a:p>
          <a:p>
            <a:r>
              <a:rPr lang="en-US" sz="1800" dirty="0">
                <a:cs typeface="Calibri"/>
              </a:rPr>
              <a:t>Questions</a:t>
            </a:r>
          </a:p>
          <a:p>
            <a:endParaRPr lang="en-US" sz="1800" b="1" dirty="0">
              <a:cs typeface="Calibri"/>
            </a:endParaRPr>
          </a:p>
          <a:p>
            <a:endParaRPr lang="en-US" sz="1800" dirty="0">
              <a:cs typeface="Calibri"/>
            </a:endParaRPr>
          </a:p>
          <a:p>
            <a:endParaRPr lang="en-US" sz="1800" dirty="0">
              <a:cs typeface="Calibri"/>
            </a:endParaRPr>
          </a:p>
          <a:p>
            <a:endParaRPr lang="en-US" sz="1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0232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B3684CCF-CEBB-4D8E-A366-95E43D4C7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66B6C3E-2B6D-46E6-BB20-EB993626F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45810"/>
            <a:ext cx="4960945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Libraries in Yonkers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19BA8-E99C-43EF-9912-EF589B37ED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4933462" cy="435133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>
                <a:cs typeface="Calibri"/>
              </a:rPr>
              <a:t>Riverfront Library   </a:t>
            </a:r>
          </a:p>
          <a:p>
            <a:pPr lvl="1"/>
            <a:r>
              <a:rPr lang="en-US">
                <a:ea typeface="+mn-lt"/>
                <a:cs typeface="+mn-lt"/>
              </a:rPr>
              <a:t>1 Larkin Center, Yonkers, 10701</a:t>
            </a: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r>
              <a:rPr lang="en-US" err="1">
                <a:cs typeface="Calibri"/>
              </a:rPr>
              <a:t>Grinton</a:t>
            </a:r>
            <a:r>
              <a:rPr lang="en-US">
                <a:cs typeface="Calibri"/>
              </a:rPr>
              <a:t> I. Will Library </a:t>
            </a:r>
          </a:p>
          <a:p>
            <a:pPr lvl="1"/>
            <a:r>
              <a:rPr lang="en-US">
                <a:ea typeface="+mn-lt"/>
                <a:cs typeface="+mn-lt"/>
              </a:rPr>
              <a:t>1500 Central Park Ave., Yonkers, 10710</a:t>
            </a:r>
            <a:endParaRPr lang="en-US">
              <a:cs typeface="Calibri"/>
            </a:endParaRPr>
          </a:p>
          <a:p>
            <a:pPr marL="457200" lvl="1" indent="0">
              <a:buNone/>
            </a:pPr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Crestwood Library</a:t>
            </a:r>
          </a:p>
          <a:p>
            <a:pPr lvl="1"/>
            <a:r>
              <a:rPr lang="en-US">
                <a:ea typeface="+mn-lt"/>
                <a:cs typeface="+mn-lt"/>
              </a:rPr>
              <a:t>16 Thompson St., Yonkers, 10707</a:t>
            </a:r>
            <a:endParaRPr lang="en-US">
              <a:cs typeface="Calibri"/>
            </a:endParaRPr>
          </a:p>
        </p:txBody>
      </p:sp>
      <p:pic>
        <p:nvPicPr>
          <p:cNvPr id="5" name="Picture 5" descr="A picture containing grass, outdoor, building&#10;&#10;Description automatically generated">
            <a:extLst>
              <a:ext uri="{FF2B5EF4-FFF2-40B4-BE49-F238E27FC236}">
                <a16:creationId xmlns:a16="http://schemas.microsoft.com/office/drawing/2014/main" id="{20993926-4D43-412F-912E-43C755F381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49" r="28346" b="2"/>
          <a:stretch/>
        </p:blipFill>
        <p:spPr>
          <a:xfrm>
            <a:off x="6863996" y="3154859"/>
            <a:ext cx="4030579" cy="3703141"/>
          </a:xfrm>
          <a:custGeom>
            <a:avLst/>
            <a:gdLst/>
            <a:ahLst/>
            <a:cxnLst/>
            <a:rect l="l" t="t" r="r" b="b"/>
            <a:pathLst>
              <a:path w="4030579" h="3703141">
                <a:moveTo>
                  <a:pt x="2015289" y="0"/>
                </a:moveTo>
                <a:cubicBezTo>
                  <a:pt x="3128303" y="0"/>
                  <a:pt x="4030579" y="902277"/>
                  <a:pt x="4030579" y="2015290"/>
                </a:cubicBezTo>
                <a:cubicBezTo>
                  <a:pt x="4030579" y="2710923"/>
                  <a:pt x="3678127" y="3324237"/>
                  <a:pt x="3142057" y="3686399"/>
                </a:cubicBezTo>
                <a:lnTo>
                  <a:pt x="3114499" y="3703141"/>
                </a:lnTo>
                <a:lnTo>
                  <a:pt x="916080" y="3703141"/>
                </a:lnTo>
                <a:lnTo>
                  <a:pt x="888522" y="3686399"/>
                </a:lnTo>
                <a:cubicBezTo>
                  <a:pt x="352452" y="3324237"/>
                  <a:pt x="0" y="2710923"/>
                  <a:pt x="0" y="2015290"/>
                </a:cubicBezTo>
                <a:cubicBezTo>
                  <a:pt x="0" y="902277"/>
                  <a:pt x="902277" y="0"/>
                  <a:pt x="2015289" y="0"/>
                </a:cubicBezTo>
                <a:close/>
              </a:path>
            </a:pathLst>
          </a:custGeom>
        </p:spPr>
      </p:pic>
      <p:sp>
        <p:nvSpPr>
          <p:cNvPr id="13" name="Arc 12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759070" flipV="1">
            <a:off x="6010869" y="-729072"/>
            <a:ext cx="4083433" cy="408343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6" descr="A picture containing outdoor, tree, building, house&#10;&#10;Description automatically generated">
            <a:extLst>
              <a:ext uri="{FF2B5EF4-FFF2-40B4-BE49-F238E27FC236}">
                <a16:creationId xmlns:a16="http://schemas.microsoft.com/office/drawing/2014/main" id="{32F8A4DE-916F-4139-B560-270DCCB1C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165" r="18091" b="2"/>
          <a:stretch/>
        </p:blipFill>
        <p:spPr>
          <a:xfrm>
            <a:off x="6305807" y="1"/>
            <a:ext cx="3519312" cy="3007909"/>
          </a:xfrm>
          <a:custGeom>
            <a:avLst/>
            <a:gdLst/>
            <a:ahLst/>
            <a:cxnLst/>
            <a:rect l="l" t="t" r="r" b="b"/>
            <a:pathLst>
              <a:path w="3519312" h="3007909">
                <a:moveTo>
                  <a:pt x="519780" y="0"/>
                </a:moveTo>
                <a:lnTo>
                  <a:pt x="2999532" y="0"/>
                </a:lnTo>
                <a:lnTo>
                  <a:pt x="3003921" y="3989"/>
                </a:lnTo>
                <a:cubicBezTo>
                  <a:pt x="3322356" y="322424"/>
                  <a:pt x="3519312" y="762338"/>
                  <a:pt x="3519312" y="1248253"/>
                </a:cubicBezTo>
                <a:cubicBezTo>
                  <a:pt x="3519312" y="2220084"/>
                  <a:pt x="2731487" y="3007909"/>
                  <a:pt x="1759656" y="3007909"/>
                </a:cubicBezTo>
                <a:cubicBezTo>
                  <a:pt x="787826" y="3007909"/>
                  <a:pt x="0" y="2220084"/>
                  <a:pt x="0" y="1248253"/>
                </a:cubicBezTo>
                <a:cubicBezTo>
                  <a:pt x="0" y="762338"/>
                  <a:pt x="196957" y="322424"/>
                  <a:pt x="515392" y="3989"/>
                </a:cubicBezTo>
                <a:close/>
              </a:path>
            </a:pathLst>
          </a:custGeom>
        </p:spPr>
      </p:pic>
      <p:pic>
        <p:nvPicPr>
          <p:cNvPr id="4" name="Picture 4" descr="A picture containing sky, building, outdoor, city&#10;&#10;Description automatically generated">
            <a:extLst>
              <a:ext uri="{FF2B5EF4-FFF2-40B4-BE49-F238E27FC236}">
                <a16:creationId xmlns:a16="http://schemas.microsoft.com/office/drawing/2014/main" id="{3C9105A2-8165-4CA1-87A9-A864C53D6E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0554" r="37548" b="-1"/>
          <a:stretch/>
        </p:blipFill>
        <p:spPr>
          <a:xfrm>
            <a:off x="9933462" y="372217"/>
            <a:ext cx="2258539" cy="3554668"/>
          </a:xfrm>
          <a:custGeom>
            <a:avLst/>
            <a:gdLst/>
            <a:ahLst/>
            <a:cxnLst/>
            <a:rect l="l" t="t" r="r" b="b"/>
            <a:pathLst>
              <a:path w="2258539" h="3554668">
                <a:moveTo>
                  <a:pt x="1777334" y="0"/>
                </a:moveTo>
                <a:cubicBezTo>
                  <a:pt x="1900033" y="0"/>
                  <a:pt x="2019829" y="12434"/>
                  <a:pt x="2135529" y="36109"/>
                </a:cubicBezTo>
                <a:lnTo>
                  <a:pt x="2258539" y="67738"/>
                </a:lnTo>
                <a:lnTo>
                  <a:pt x="2258539" y="3486930"/>
                </a:lnTo>
                <a:lnTo>
                  <a:pt x="2135529" y="3518559"/>
                </a:lnTo>
                <a:cubicBezTo>
                  <a:pt x="2019829" y="3542235"/>
                  <a:pt x="1900033" y="3554668"/>
                  <a:pt x="1777334" y="3554668"/>
                </a:cubicBezTo>
                <a:cubicBezTo>
                  <a:pt x="795739" y="3554668"/>
                  <a:pt x="0" y="2758929"/>
                  <a:pt x="0" y="1777334"/>
                </a:cubicBezTo>
                <a:cubicBezTo>
                  <a:pt x="0" y="795740"/>
                  <a:pt x="795739" y="0"/>
                  <a:pt x="177733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758272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A46BB7-CE55-4241-9216-E3D6BC7F5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How to Apply for a Library Card</a:t>
            </a:r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B21E3937-5F3B-4ADC-92A6-21008F8C14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812" t="8161" r="40563" b="-437"/>
          <a:stretch/>
        </p:blipFill>
        <p:spPr>
          <a:xfrm>
            <a:off x="828671" y="511293"/>
            <a:ext cx="4526403" cy="5665670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4EE28A-7050-4CC6-AB3F-AE243FD88C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3"/>
              </a:rPr>
              <a:t>https://www.ypl.org/services/librarycard/</a:t>
            </a:r>
            <a:r>
              <a:rPr lang="en-US" dirty="0">
                <a:ea typeface="+mn-lt"/>
                <a:cs typeface="+mn-lt"/>
              </a:rPr>
              <a:t> </a:t>
            </a:r>
          </a:p>
          <a:p>
            <a:r>
              <a:rPr lang="en-US" dirty="0">
                <a:cs typeface="Calibri"/>
              </a:rPr>
              <a:t>Apply in person OR online</a:t>
            </a:r>
          </a:p>
          <a:p>
            <a:r>
              <a:rPr lang="en-US" dirty="0">
                <a:cs typeface="Calibri"/>
              </a:rPr>
              <a:t>Access to all branches in Yonkers</a:t>
            </a:r>
          </a:p>
          <a:p>
            <a:r>
              <a:rPr lang="en-US" dirty="0">
                <a:cs typeface="Calibri"/>
              </a:rPr>
              <a:t>Online account to check out books</a:t>
            </a:r>
          </a:p>
          <a:p>
            <a:r>
              <a:rPr lang="en-US" dirty="0" err="1">
                <a:cs typeface="Calibri"/>
              </a:rPr>
              <a:t>Ebooks</a:t>
            </a:r>
            <a:r>
              <a:rPr lang="en-US" dirty="0">
                <a:cs typeface="Calibri"/>
              </a:rPr>
              <a:t> &amp; Audiobooks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593113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135A26D-9D47-467E-91F1-31149BF0D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5CF42F-C89E-4DD7-9E64-9A3B13FE2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393360" cy="1325563"/>
          </a:xfrm>
        </p:spPr>
        <p:txBody>
          <a:bodyPr>
            <a:normAutofit/>
          </a:bodyPr>
          <a:lstStyle/>
          <a:p>
            <a:r>
              <a:rPr lang="en-US">
                <a:cs typeface="Calibri Light"/>
              </a:rPr>
              <a:t>How to Access Books Online</a:t>
            </a:r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CB147A70-DC29-4DDF-A34C-2B82C6E22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319333" y="0"/>
            <a:ext cx="842502" cy="354793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46D774-EFA9-4C48-889F-DE0531A606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845" y="1585543"/>
            <a:ext cx="5654319" cy="5144653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1600" b="1">
                <a:latin typeface="Calibri Light"/>
                <a:cs typeface="Calibri"/>
              </a:rPr>
              <a:t>Westchester Library System</a:t>
            </a:r>
            <a:r>
              <a:rPr lang="en-US" sz="1600">
                <a:latin typeface="Calibri Light"/>
                <a:cs typeface="Calibri"/>
              </a:rPr>
              <a:t>- Apple and Android App</a:t>
            </a:r>
          </a:p>
          <a:p>
            <a:pPr lvl="1"/>
            <a:r>
              <a:rPr lang="en-US" sz="1600">
                <a:latin typeface="Calibri Light"/>
                <a:ea typeface="+mn-lt"/>
                <a:cs typeface="+mn-lt"/>
              </a:rPr>
              <a:t>Digital library card- scanned from your smart phone</a:t>
            </a:r>
            <a:endParaRPr lang="en-US" sz="1600">
              <a:latin typeface="Calibri Light"/>
              <a:cs typeface="Calibri"/>
            </a:endParaRPr>
          </a:p>
          <a:p>
            <a:pPr lvl="1"/>
            <a:r>
              <a:rPr lang="en-US" sz="1600">
                <a:latin typeface="Calibri Light"/>
                <a:ea typeface="+mn-lt"/>
                <a:cs typeface="+mn-lt"/>
              </a:rPr>
              <a:t>Search the catalog and digital collections.</a:t>
            </a:r>
            <a:endParaRPr lang="en-US" sz="1600">
              <a:latin typeface="Calibri Light"/>
              <a:cs typeface="Calibri" panose="020F0502020204030204"/>
            </a:endParaRPr>
          </a:p>
          <a:p>
            <a:pPr lvl="1"/>
            <a:r>
              <a:rPr lang="en-US" sz="1600">
                <a:latin typeface="Calibri Light"/>
                <a:ea typeface="+mn-lt"/>
                <a:cs typeface="+mn-lt"/>
              </a:rPr>
              <a:t>Access your library account to renew items, manage holds, and more.</a:t>
            </a:r>
            <a:endParaRPr lang="en-US" sz="1600">
              <a:latin typeface="Calibri Light"/>
              <a:cs typeface="Calibri" panose="020F0502020204030204"/>
            </a:endParaRPr>
          </a:p>
          <a:p>
            <a:pPr lvl="1"/>
            <a:r>
              <a:rPr lang="en-US" sz="1600">
                <a:latin typeface="Calibri Light"/>
                <a:ea typeface="+mn-lt"/>
                <a:cs typeface="+mn-lt"/>
              </a:rPr>
              <a:t>Find out about programs and services offered by the library.</a:t>
            </a:r>
            <a:endParaRPr lang="en-US" sz="1600">
              <a:latin typeface="Calibri Light"/>
              <a:cs typeface="Calibri" panose="020F0502020204030204"/>
            </a:endParaRPr>
          </a:p>
          <a:p>
            <a:r>
              <a:rPr lang="en-US" sz="1600" b="1">
                <a:latin typeface="Calibri Light"/>
                <a:cs typeface="Calibri" panose="020F0502020204030204"/>
              </a:rPr>
              <a:t>Hoopla</a:t>
            </a:r>
            <a:r>
              <a:rPr lang="en-US" sz="1600">
                <a:latin typeface="Calibri Light"/>
                <a:cs typeface="Calibri" panose="020F0502020204030204"/>
              </a:rPr>
              <a:t>- Apple and Android App</a:t>
            </a:r>
          </a:p>
          <a:p>
            <a:pPr lvl="1"/>
            <a:r>
              <a:rPr lang="en-US" sz="1600">
                <a:latin typeface="Calibri Light"/>
                <a:ea typeface="+mn-lt"/>
                <a:cs typeface="+mn-lt"/>
              </a:rPr>
              <a:t>Stream and download Movies, TV, Music Albums, eAudiobooks, eBooks, and Comics/Graphic novels.</a:t>
            </a:r>
            <a:endParaRPr lang="en-US" sz="1600">
              <a:latin typeface="Calibri Light"/>
              <a:cs typeface="Calibri"/>
            </a:endParaRPr>
          </a:p>
          <a:p>
            <a:pPr lvl="1"/>
            <a:r>
              <a:rPr lang="en-US" sz="1600">
                <a:latin typeface="Calibri Light"/>
                <a:ea typeface="+mn-lt"/>
                <a:cs typeface="+mn-lt"/>
              </a:rPr>
              <a:t>Type </a:t>
            </a:r>
            <a:r>
              <a:rPr lang="en-US" sz="1600" b="1">
                <a:latin typeface="Calibri Light"/>
                <a:ea typeface="+mn-lt"/>
                <a:cs typeface="+mn-lt"/>
              </a:rPr>
              <a:t>Westchester Library</a:t>
            </a:r>
            <a:r>
              <a:rPr lang="en-US" sz="1600">
                <a:latin typeface="Calibri Light"/>
                <a:ea typeface="+mn-lt"/>
                <a:cs typeface="+mn-lt"/>
              </a:rPr>
              <a:t> </a:t>
            </a:r>
            <a:r>
              <a:rPr lang="en-US" sz="1600" b="1">
                <a:latin typeface="Calibri Light"/>
                <a:ea typeface="+mn-lt"/>
                <a:cs typeface="+mn-lt"/>
              </a:rPr>
              <a:t>System</a:t>
            </a:r>
            <a:r>
              <a:rPr lang="en-US" sz="1600">
                <a:latin typeface="Calibri Light"/>
                <a:ea typeface="+mn-lt"/>
                <a:cs typeface="+mn-lt"/>
              </a:rPr>
              <a:t> as your library.  </a:t>
            </a:r>
            <a:endParaRPr lang="en-US" sz="1600">
              <a:latin typeface="Calibri Light"/>
              <a:cs typeface="Calibri"/>
            </a:endParaRPr>
          </a:p>
          <a:p>
            <a:pPr lvl="1"/>
            <a:r>
              <a:rPr lang="en-US" sz="1600">
                <a:latin typeface="Calibri Light"/>
                <a:ea typeface="+mn-lt"/>
                <a:cs typeface="+mn-lt"/>
              </a:rPr>
              <a:t>Checkout 5 items per month. </a:t>
            </a:r>
            <a:endParaRPr lang="en-US" sz="1600">
              <a:latin typeface="Calibri Light"/>
              <a:cs typeface="Calibri" panose="020F0502020204030204"/>
            </a:endParaRPr>
          </a:p>
          <a:p>
            <a:r>
              <a:rPr lang="en-US" sz="1600" b="1">
                <a:latin typeface="Calibri Light"/>
                <a:cs typeface="Calibri" panose="020F0502020204030204"/>
              </a:rPr>
              <a:t>Overdrive</a:t>
            </a:r>
            <a:r>
              <a:rPr lang="en-US" sz="1600">
                <a:latin typeface="Calibri Light"/>
                <a:cs typeface="Calibri" panose="020F0502020204030204"/>
              </a:rPr>
              <a:t>- Apple and Android App</a:t>
            </a:r>
          </a:p>
          <a:p>
            <a:pPr lvl="1"/>
            <a:r>
              <a:rPr lang="en-US" sz="1600">
                <a:latin typeface="Calibri Light"/>
                <a:ea typeface="+mn-lt"/>
                <a:cs typeface="+mn-lt"/>
              </a:rPr>
              <a:t>Search, checkout &amp; place holds on ebooks and audio books in the Overdrive Catalog.</a:t>
            </a:r>
            <a:endParaRPr lang="en-US" sz="1600">
              <a:latin typeface="Calibri Light"/>
              <a:cs typeface="Calibri"/>
            </a:endParaRPr>
          </a:p>
          <a:p>
            <a:pPr lvl="1"/>
            <a:r>
              <a:rPr lang="en-US" sz="1600">
                <a:latin typeface="Calibri Light"/>
                <a:ea typeface="+mn-lt"/>
                <a:cs typeface="+mn-lt"/>
              </a:rPr>
              <a:t>Download content direct to the device</a:t>
            </a:r>
            <a:endParaRPr lang="en-US" sz="1600">
              <a:latin typeface="Calibri Light"/>
              <a:cs typeface="Calibri" panose="020F0502020204030204"/>
            </a:endParaRPr>
          </a:p>
          <a:p>
            <a:pPr lvl="1"/>
            <a:r>
              <a:rPr lang="en-US" sz="1600">
                <a:latin typeface="Calibri Light"/>
                <a:ea typeface="+mn-lt"/>
                <a:cs typeface="+mn-lt"/>
              </a:rPr>
              <a:t>Listen to and read downloaded titles.</a:t>
            </a:r>
            <a:endParaRPr lang="en-US" sz="1600">
              <a:latin typeface="Calibri Light"/>
              <a:cs typeface="Calibri" panose="020F0502020204030204"/>
            </a:endParaRPr>
          </a:p>
          <a:p>
            <a:pPr lvl="1"/>
            <a:r>
              <a:rPr lang="en-US" sz="1600">
                <a:latin typeface="Calibri Light"/>
                <a:ea typeface="+mn-lt"/>
                <a:cs typeface="+mn-lt"/>
              </a:rPr>
              <a:t>Early return now available on certain devices.</a:t>
            </a:r>
            <a:endParaRPr lang="en-US" sz="1600">
              <a:latin typeface="Calibri Light"/>
              <a:cs typeface="Calibri" panose="020F0502020204030204"/>
            </a:endParaRPr>
          </a:p>
          <a:p>
            <a:pPr lvl="1"/>
            <a:endParaRPr lang="en-US" sz="1000">
              <a:cs typeface="Calibri" panose="020F050202020403020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3B438362-1E1E-4C62-A99E-4134CB1636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80791" y="1327365"/>
            <a:ext cx="610857" cy="610857"/>
          </a:xfrm>
          <a:prstGeom prst="ellipse">
            <a:avLst/>
          </a:prstGeom>
          <a:noFill/>
          <a:ln w="127000">
            <a:solidFill>
              <a:schemeClr val="accent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6C077334-5571-4B83-A83E-4CCCFA7B5E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0"/>
            <a:ext cx="2093996" cy="1402773"/>
          </a:xfrm>
          <a:custGeom>
            <a:avLst/>
            <a:gdLst>
              <a:gd name="connsiteX0" fmla="*/ 0 w 2315251"/>
              <a:gd name="connsiteY0" fmla="*/ 0 h 1550992"/>
              <a:gd name="connsiteX1" fmla="*/ 138700 w 2315251"/>
              <a:gd name="connsiteY1" fmla="*/ 0 h 1550992"/>
              <a:gd name="connsiteX2" fmla="*/ 138700 w 2315251"/>
              <a:gd name="connsiteY2" fmla="*/ 1361400 h 1550992"/>
              <a:gd name="connsiteX3" fmla="*/ 2107387 w 2315251"/>
              <a:gd name="connsiteY3" fmla="*/ 222673 h 1550992"/>
              <a:gd name="connsiteX4" fmla="*/ 1722420 w 2315251"/>
              <a:gd name="connsiteY4" fmla="*/ 0 h 1550992"/>
              <a:gd name="connsiteX5" fmla="*/ 1999436 w 2315251"/>
              <a:gd name="connsiteY5" fmla="*/ 0 h 1550992"/>
              <a:gd name="connsiteX6" fmla="*/ 2280549 w 2315251"/>
              <a:gd name="connsiteY6" fmla="*/ 162605 h 1550992"/>
              <a:gd name="connsiteX7" fmla="*/ 2305953 w 2315251"/>
              <a:gd name="connsiteY7" fmla="*/ 257336 h 1550992"/>
              <a:gd name="connsiteX8" fmla="*/ 2280549 w 2315251"/>
              <a:gd name="connsiteY8" fmla="*/ 282740 h 1550992"/>
              <a:gd name="connsiteX9" fmla="*/ 104026 w 2315251"/>
              <a:gd name="connsiteY9" fmla="*/ 1541710 h 1550992"/>
              <a:gd name="connsiteX10" fmla="*/ 69351 w 2315251"/>
              <a:gd name="connsiteY10" fmla="*/ 1550992 h 1550992"/>
              <a:gd name="connsiteX11" fmla="*/ 0 w 2315251"/>
              <a:gd name="connsiteY11" fmla="*/ 1481643 h 1550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315251" h="1550992">
                <a:moveTo>
                  <a:pt x="0" y="0"/>
                </a:moveTo>
                <a:lnTo>
                  <a:pt x="138700" y="0"/>
                </a:lnTo>
                <a:lnTo>
                  <a:pt x="138700" y="1361400"/>
                </a:lnTo>
                <a:lnTo>
                  <a:pt x="2107387" y="222673"/>
                </a:lnTo>
                <a:lnTo>
                  <a:pt x="1722420" y="0"/>
                </a:lnTo>
                <a:lnTo>
                  <a:pt x="1999436" y="0"/>
                </a:lnTo>
                <a:lnTo>
                  <a:pt x="2280549" y="162605"/>
                </a:lnTo>
                <a:cubicBezTo>
                  <a:pt x="2313720" y="181745"/>
                  <a:pt x="2325104" y="224155"/>
                  <a:pt x="2305953" y="257336"/>
                </a:cubicBezTo>
                <a:cubicBezTo>
                  <a:pt x="2299872" y="267889"/>
                  <a:pt x="2291101" y="276648"/>
                  <a:pt x="2280549" y="282740"/>
                </a:cubicBezTo>
                <a:lnTo>
                  <a:pt x="104026" y="1541710"/>
                </a:lnTo>
                <a:cubicBezTo>
                  <a:pt x="93484" y="1547802"/>
                  <a:pt x="81523" y="1551003"/>
                  <a:pt x="69351" y="1550992"/>
                </a:cubicBezTo>
                <a:cubicBezTo>
                  <a:pt x="31049" y="1550992"/>
                  <a:pt x="0" y="1519944"/>
                  <a:pt x="0" y="1481643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pic>
        <p:nvPicPr>
          <p:cNvPr id="5" name="Picture 5" descr="Icon&#10;&#10;Description automatically generated">
            <a:extLst>
              <a:ext uri="{FF2B5EF4-FFF2-40B4-BE49-F238E27FC236}">
                <a16:creationId xmlns:a16="http://schemas.microsoft.com/office/drawing/2014/main" id="{3C694344-C141-47F6-8D1A-824A974692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14692" y="4198612"/>
            <a:ext cx="2533422" cy="2533422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6" name="Picture 6" descr="Logo, icon&#10;&#10;Description automatically generated">
            <a:extLst>
              <a:ext uri="{FF2B5EF4-FFF2-40B4-BE49-F238E27FC236}">
                <a16:creationId xmlns:a16="http://schemas.microsoft.com/office/drawing/2014/main" id="{3422AD1F-60F2-4764-A2BA-43944324C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08504" y="558913"/>
            <a:ext cx="2533422" cy="2533422"/>
          </a:xfrm>
          <a:custGeom>
            <a:avLst/>
            <a:gdLst/>
            <a:ahLst/>
            <a:cxnLst/>
            <a:rect l="l" t="t" r="r" b="b"/>
            <a:pathLst>
              <a:path w="1999274" h="2247255">
                <a:moveTo>
                  <a:pt x="108501" y="0"/>
                </a:moveTo>
                <a:lnTo>
                  <a:pt x="1890773" y="0"/>
                </a:lnTo>
                <a:cubicBezTo>
                  <a:pt x="1950696" y="0"/>
                  <a:pt x="1999274" y="48578"/>
                  <a:pt x="1999274" y="108501"/>
                </a:cubicBezTo>
                <a:lnTo>
                  <a:pt x="1999274" y="2138754"/>
                </a:lnTo>
                <a:cubicBezTo>
                  <a:pt x="1999274" y="2198677"/>
                  <a:pt x="1950696" y="2247255"/>
                  <a:pt x="1890773" y="2247255"/>
                </a:cubicBezTo>
                <a:lnTo>
                  <a:pt x="108501" y="2247255"/>
                </a:lnTo>
                <a:cubicBezTo>
                  <a:pt x="48578" y="2247255"/>
                  <a:pt x="0" y="2198677"/>
                  <a:pt x="0" y="2138754"/>
                </a:cubicBezTo>
                <a:lnTo>
                  <a:pt x="0" y="108501"/>
                </a:lnTo>
                <a:cubicBezTo>
                  <a:pt x="0" y="48578"/>
                  <a:pt x="48578" y="0"/>
                  <a:pt x="108501" y="0"/>
                </a:cubicBezTo>
                <a:close/>
              </a:path>
            </a:pathLst>
          </a:custGeom>
        </p:spPr>
      </p:pic>
      <p:pic>
        <p:nvPicPr>
          <p:cNvPr id="4" name="Picture 4" descr="Logo&#10;&#10;Description automatically generated">
            <a:extLst>
              <a:ext uri="{FF2B5EF4-FFF2-40B4-BE49-F238E27FC236}">
                <a16:creationId xmlns:a16="http://schemas.microsoft.com/office/drawing/2014/main" id="{48F82B20-1F07-4AEC-895A-DDE6B09275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7791" y="3081890"/>
            <a:ext cx="3504190" cy="1261387"/>
          </a:xfrm>
          <a:custGeom>
            <a:avLst/>
            <a:gdLst/>
            <a:ahLst/>
            <a:cxnLst/>
            <a:rect l="l" t="t" r="r" b="b"/>
            <a:pathLst>
              <a:path w="3064284" h="3064284">
                <a:moveTo>
                  <a:pt x="166483" y="0"/>
                </a:moveTo>
                <a:lnTo>
                  <a:pt x="2897801" y="0"/>
                </a:lnTo>
                <a:cubicBezTo>
                  <a:pt x="2989747" y="0"/>
                  <a:pt x="3064284" y="74537"/>
                  <a:pt x="3064284" y="166483"/>
                </a:cubicBezTo>
                <a:lnTo>
                  <a:pt x="3064284" y="2897801"/>
                </a:lnTo>
                <a:cubicBezTo>
                  <a:pt x="3064284" y="2989747"/>
                  <a:pt x="2989747" y="3064284"/>
                  <a:pt x="2897801" y="3064284"/>
                </a:cubicBezTo>
                <a:lnTo>
                  <a:pt x="166483" y="3064284"/>
                </a:lnTo>
                <a:cubicBezTo>
                  <a:pt x="74537" y="3064284"/>
                  <a:pt x="0" y="2989747"/>
                  <a:pt x="0" y="2897801"/>
                </a:cubicBezTo>
                <a:lnTo>
                  <a:pt x="0" y="166483"/>
                </a:lnTo>
                <a:cubicBezTo>
                  <a:pt x="0" y="74537"/>
                  <a:pt x="74537" y="0"/>
                  <a:pt x="166483" y="0"/>
                </a:cubicBezTo>
                <a:close/>
              </a:path>
            </a:pathLst>
          </a:custGeom>
        </p:spPr>
      </p:pic>
      <p:sp>
        <p:nvSpPr>
          <p:cNvPr id="19" name="Arc 18">
            <a:extLst>
              <a:ext uri="{FF2B5EF4-FFF2-40B4-BE49-F238E27FC236}">
                <a16:creationId xmlns:a16="http://schemas.microsoft.com/office/drawing/2014/main" id="{4D3DC50D-CA0F-48F9-B17E-20D8669AA4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76147" y="5530635"/>
            <a:ext cx="3939038" cy="3939038"/>
          </a:xfrm>
          <a:prstGeom prst="arc">
            <a:avLst>
              <a:gd name="adj1" fmla="val 16200000"/>
              <a:gd name="adj2" fmla="val 20354996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1B80E9C-CF8A-440B-B8F5-54BF121BF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19536" y="6066084"/>
            <a:ext cx="1913062" cy="791916"/>
          </a:xfrm>
          <a:custGeom>
            <a:avLst/>
            <a:gdLst>
              <a:gd name="connsiteX0" fmla="*/ 995532 w 1991064"/>
              <a:gd name="connsiteY0" fmla="*/ 0 h 824205"/>
              <a:gd name="connsiteX1" fmla="*/ 1984823 w 1991064"/>
              <a:gd name="connsiteY1" fmla="*/ 784423 h 824205"/>
              <a:gd name="connsiteX2" fmla="*/ 1991064 w 1991064"/>
              <a:gd name="connsiteY2" fmla="*/ 824205 h 824205"/>
              <a:gd name="connsiteX3" fmla="*/ 0 w 1991064"/>
              <a:gd name="connsiteY3" fmla="*/ 824205 h 824205"/>
              <a:gd name="connsiteX4" fmla="*/ 6241 w 1991064"/>
              <a:gd name="connsiteY4" fmla="*/ 784423 h 824205"/>
              <a:gd name="connsiteX5" fmla="*/ 995532 w 1991064"/>
              <a:gd name="connsiteY5" fmla="*/ 0 h 824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991064" h="824205">
                <a:moveTo>
                  <a:pt x="995532" y="0"/>
                </a:moveTo>
                <a:cubicBezTo>
                  <a:pt x="1483521" y="0"/>
                  <a:pt x="1890663" y="336754"/>
                  <a:pt x="1984823" y="784423"/>
                </a:cubicBezTo>
                <a:lnTo>
                  <a:pt x="1991064" y="824205"/>
                </a:lnTo>
                <a:lnTo>
                  <a:pt x="0" y="824205"/>
                </a:lnTo>
                <a:lnTo>
                  <a:pt x="6241" y="784423"/>
                </a:lnTo>
                <a:cubicBezTo>
                  <a:pt x="100402" y="336754"/>
                  <a:pt x="507544" y="0"/>
                  <a:pt x="9955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20985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3BF3A2-FDAC-4C65-87A6-B4F1742A8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Barnes &amp; Noble Summer Reading Program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798BBB-F8DF-42FD-9088-B7F03D4375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ea typeface="+mn-lt"/>
                <a:cs typeface="+mn-lt"/>
                <a:hlinkClick r:id="rId2"/>
              </a:rPr>
              <a:t>https://dispatch.barnesandnoble.com/content/dam/ccr/pdf/2021/BN_Summer_Reading_21_Journal_English.pdf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629847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6805312-1F6C-4471-B191-F31AC3B14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  <a:cs typeface="Calibri Light"/>
              </a:rPr>
              <a:t>How to Get Your Child Interested in Reading</a:t>
            </a:r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2F18B-A939-4007-BC10-36520D4A26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7220816" cy="55856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>
                <a:cs typeface="Calibri"/>
              </a:rPr>
              <a:t>Audiobooks</a:t>
            </a:r>
          </a:p>
          <a:p>
            <a:r>
              <a:rPr lang="en-US" sz="2400">
                <a:cs typeface="Calibri"/>
              </a:rPr>
              <a:t>Model a love for reading</a:t>
            </a:r>
          </a:p>
          <a:p>
            <a:r>
              <a:rPr lang="en-US" sz="2400">
                <a:cs typeface="Calibri"/>
              </a:rPr>
              <a:t>Read </a:t>
            </a:r>
            <a:r>
              <a:rPr lang="en-US" sz="2400" err="1">
                <a:cs typeface="Calibri"/>
              </a:rPr>
              <a:t>alouds</a:t>
            </a:r>
            <a:r>
              <a:rPr lang="en-US" sz="2400">
                <a:cs typeface="Calibri"/>
              </a:rPr>
              <a:t>/ </a:t>
            </a:r>
            <a:r>
              <a:rPr lang="en-US" sz="2400" err="1">
                <a:cs typeface="Calibri"/>
              </a:rPr>
              <a:t>storytime</a:t>
            </a:r>
            <a:r>
              <a:rPr lang="en-US" sz="2400">
                <a:cs typeface="Calibri"/>
              </a:rPr>
              <a:t>- daily</a:t>
            </a:r>
          </a:p>
          <a:p>
            <a:r>
              <a:rPr lang="en-US" sz="2400">
                <a:cs typeface="Calibri"/>
              </a:rPr>
              <a:t>Crafts/ activities based on the books they read</a:t>
            </a:r>
          </a:p>
          <a:p>
            <a:r>
              <a:rPr lang="en-US" sz="2400">
                <a:cs typeface="Calibri"/>
              </a:rPr>
              <a:t>Bring the books to life! - zoos, museums, planetariums, etc.</a:t>
            </a:r>
          </a:p>
          <a:p>
            <a:r>
              <a:rPr lang="en-US" sz="2400">
                <a:cs typeface="Calibri"/>
              </a:rPr>
              <a:t>Read the book then watch the movie- discuss similarities &amp; differences</a:t>
            </a:r>
          </a:p>
          <a:p>
            <a:r>
              <a:rPr lang="en-US" sz="2400">
                <a:cs typeface="Calibri"/>
              </a:rPr>
              <a:t>Library Activities- Book Clubs, Storytime, Arts &amp; Crafts</a:t>
            </a:r>
          </a:p>
          <a:p>
            <a:r>
              <a:rPr lang="en-US" sz="2400">
                <a:cs typeface="Calibri"/>
              </a:rPr>
              <a:t>Cook- reading recipes</a:t>
            </a:r>
          </a:p>
          <a:p>
            <a:r>
              <a:rPr lang="en-US" sz="2400">
                <a:cs typeface="Calibri"/>
              </a:rPr>
              <a:t>Incorporate into family customs and traditions- birthday gifts, seasonal books</a:t>
            </a:r>
          </a:p>
        </p:txBody>
      </p:sp>
    </p:spTree>
    <p:extLst>
      <p:ext uri="{BB962C8B-B14F-4D97-AF65-F5344CB8AC3E}">
        <p14:creationId xmlns:p14="http://schemas.microsoft.com/office/powerpoint/2010/main" val="16116980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020C988C-FAAD-4B22-8BA7-6B5DEFD8D1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1A649-2C09-4355-BD0A-36C9F1A3AB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73946"/>
            <a:ext cx="5114150" cy="1325563"/>
          </a:xfrm>
        </p:spPr>
        <p:txBody>
          <a:bodyPr>
            <a:normAutofit/>
          </a:bodyPr>
          <a:lstStyle/>
          <a:p>
            <a:r>
              <a:rPr lang="en-US" sz="4100">
                <a:cs typeface="Calibri Light"/>
              </a:rPr>
              <a:t>Yonkers Summer Academy of Excellence</a:t>
            </a:r>
            <a:endParaRPr lang="en-US" sz="41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19D0B6-35F5-4B6B-956C-4A9F9A8D46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11415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>
                <a:cs typeface="Calibri"/>
              </a:rPr>
              <a:t>In-Person Instruction</a:t>
            </a:r>
          </a:p>
          <a:p>
            <a:r>
              <a:rPr lang="en-US" sz="2200">
                <a:cs typeface="Calibri"/>
              </a:rPr>
              <a:t>Students currently in Prek-5</a:t>
            </a:r>
          </a:p>
          <a:p>
            <a:r>
              <a:rPr lang="en-US" sz="2200">
                <a:cs typeface="Calibri"/>
              </a:rPr>
              <a:t>July 7- August 5, 2021</a:t>
            </a:r>
          </a:p>
          <a:p>
            <a:r>
              <a:rPr lang="en-US" sz="2200">
                <a:cs typeface="Calibri"/>
              </a:rPr>
              <a:t>8:30 am -12:30 pm</a:t>
            </a:r>
          </a:p>
          <a:p>
            <a:r>
              <a:rPr lang="en-US" sz="2200">
                <a:cs typeface="Calibri"/>
              </a:rPr>
              <a:t>Transportation for eligible students</a:t>
            </a:r>
          </a:p>
          <a:p>
            <a:r>
              <a:rPr lang="en-US" sz="2200">
                <a:cs typeface="Calibri"/>
              </a:rPr>
              <a:t>Breakfast &amp; lunch</a:t>
            </a:r>
          </a:p>
          <a:p>
            <a:r>
              <a:rPr lang="en-US" sz="2200">
                <a:cs typeface="Calibri"/>
              </a:rPr>
              <a:t>Literacy, Numeracy, Social Emotional Support, Enrichment</a:t>
            </a:r>
          </a:p>
          <a:p>
            <a:r>
              <a:rPr lang="en-US" sz="2200">
                <a:cs typeface="Calibri"/>
              </a:rPr>
              <a:t>Parent Academy </a:t>
            </a:r>
          </a:p>
          <a:p>
            <a:r>
              <a:rPr lang="en-US" sz="2200">
                <a:cs typeface="Calibri"/>
              </a:rPr>
              <a:t>10 School Locations</a:t>
            </a:r>
          </a:p>
          <a:p>
            <a:endParaRPr lang="en-US" sz="2200">
              <a:cs typeface="Calibri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52635" y="2507215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6" name="Arc 45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4432189" flipV="1">
            <a:off x="7537061" y="1878543"/>
            <a:ext cx="4592562" cy="45925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6" descr="Text&#10;&#10;Description automatically generated">
            <a:extLst>
              <a:ext uri="{FF2B5EF4-FFF2-40B4-BE49-F238E27FC236}">
                <a16:creationId xmlns:a16="http://schemas.microsoft.com/office/drawing/2014/main" id="{E368C86C-BC74-4CD5-AA24-C2ABB39B4D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5269" y="1713246"/>
            <a:ext cx="2575037" cy="3565375"/>
          </a:xfrm>
          <a:custGeom>
            <a:avLst/>
            <a:gdLst/>
            <a:ahLst/>
            <a:cxnLst/>
            <a:rect l="l" t="t" r="r" b="b"/>
            <a:pathLst>
              <a:path w="2185353" h="2064564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A7FCD0F7-122B-42B0-908A-7A10D200A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0328" y="3211872"/>
            <a:ext cx="2517839" cy="3427507"/>
          </a:xfrm>
          <a:custGeom>
            <a:avLst/>
            <a:gdLst/>
            <a:ahLst/>
            <a:cxnLst/>
            <a:rect l="l" t="t" r="r" b="b"/>
            <a:pathLst>
              <a:path w="2185353" h="2064564">
                <a:moveTo>
                  <a:pt x="65529" y="0"/>
                </a:moveTo>
                <a:lnTo>
                  <a:pt x="2119824" y="0"/>
                </a:lnTo>
                <a:cubicBezTo>
                  <a:pt x="2156015" y="0"/>
                  <a:pt x="2185353" y="29338"/>
                  <a:pt x="2185353" y="65529"/>
                </a:cubicBezTo>
                <a:lnTo>
                  <a:pt x="2185353" y="1999035"/>
                </a:lnTo>
                <a:cubicBezTo>
                  <a:pt x="2185353" y="2035226"/>
                  <a:pt x="2156015" y="2064564"/>
                  <a:pt x="2119824" y="2064564"/>
                </a:cubicBezTo>
                <a:lnTo>
                  <a:pt x="65529" y="2064564"/>
                </a:lnTo>
                <a:cubicBezTo>
                  <a:pt x="29338" y="2064564"/>
                  <a:pt x="0" y="2035226"/>
                  <a:pt x="0" y="1999035"/>
                </a:cubicBezTo>
                <a:lnTo>
                  <a:pt x="0" y="65529"/>
                </a:lnTo>
                <a:cubicBezTo>
                  <a:pt x="0" y="29338"/>
                  <a:pt x="29338" y="0"/>
                  <a:pt x="65529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5357268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</TotalTime>
  <Words>520</Words>
  <Application>Microsoft Office PowerPoint</Application>
  <PresentationFormat>Widescreen</PresentationFormat>
  <Paragraphs>93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 School 16 Parent Workshop</vt:lpstr>
      <vt:lpstr>Presented By</vt:lpstr>
      <vt:lpstr>Agenda</vt:lpstr>
      <vt:lpstr>Libraries in Yonkers</vt:lpstr>
      <vt:lpstr>How to Apply for a Library Card</vt:lpstr>
      <vt:lpstr>How to Access Books Online</vt:lpstr>
      <vt:lpstr>Barnes &amp; Noble Summer Reading Program</vt:lpstr>
      <vt:lpstr>How to Get Your Child Interested in Reading</vt:lpstr>
      <vt:lpstr>Yonkers Summer Academy of Excellence</vt:lpstr>
      <vt:lpstr>Summer Activity Ideas</vt:lpstr>
      <vt:lpstr>Library Resources</vt:lpstr>
      <vt:lpstr>Questions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FITZPATRICK, MOLLY</dc:creator>
  <cp:lastModifiedBy>KALINA, DIANA</cp:lastModifiedBy>
  <cp:revision>5</cp:revision>
  <dcterms:created xsi:type="dcterms:W3CDTF">2021-05-03T18:02:12Z</dcterms:created>
  <dcterms:modified xsi:type="dcterms:W3CDTF">2021-06-18T15:12:02Z</dcterms:modified>
</cp:coreProperties>
</file>